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8" r:id="rId48"/>
    <p:sldId id="319" r:id="rId49"/>
    <p:sldId id="320" r:id="rId50"/>
    <p:sldId id="322" r:id="rId51"/>
    <p:sldId id="323" r:id="rId52"/>
    <p:sldId id="324" r:id="rId53"/>
    <p:sldId id="326" r:id="rId54"/>
    <p:sldId id="327" r:id="rId55"/>
    <p:sldId id="328" r:id="rId56"/>
    <p:sldId id="330" r:id="rId57"/>
    <p:sldId id="331" r:id="rId58"/>
    <p:sldId id="332" r:id="rId59"/>
    <p:sldId id="334" r:id="rId60"/>
    <p:sldId id="335" r:id="rId61"/>
    <p:sldId id="336" r:id="rId62"/>
    <p:sldId id="338" r:id="rId63"/>
    <p:sldId id="339" r:id="rId64"/>
    <p:sldId id="340" r:id="rId65"/>
    <p:sldId id="342" r:id="rId66"/>
    <p:sldId id="343" r:id="rId67"/>
    <p:sldId id="344" r:id="rId68"/>
    <p:sldId id="346" r:id="rId69"/>
    <p:sldId id="347" r:id="rId70"/>
    <p:sldId id="348" r:id="rId71"/>
    <p:sldId id="350" r:id="rId72"/>
    <p:sldId id="351" r:id="rId73"/>
    <p:sldId id="35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4" autoAdjust="0"/>
    <p:restoredTop sz="74966" autoAdjust="0"/>
  </p:normalViewPr>
  <p:slideViewPr>
    <p:cSldViewPr snapToGrid="0">
      <p:cViewPr varScale="1">
        <p:scale>
          <a:sx n="94" d="100"/>
          <a:sy n="94" d="100"/>
        </p:scale>
        <p:origin x="928" y="192"/>
      </p:cViewPr>
      <p:guideLst>
        <p:guide orient="horz" pos="928"/>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107B24A6-A4FD-F84A-ACD7-92EAAE9E1E38}"/>
    <pc:docChg chg="custSel modSld">
      <pc:chgData name="Kathryn Leeber" userId="15028f3c-0a13-4345-9369-dac953ae4f16" providerId="ADAL" clId="{107B24A6-A4FD-F84A-ACD7-92EAAE9E1E38}" dt="2020-10-21T14:17:16.214" v="8" actId="207"/>
      <pc:docMkLst>
        <pc:docMk/>
      </pc:docMkLst>
      <pc:sldChg chg="modSp mod">
        <pc:chgData name="Kathryn Leeber" userId="15028f3c-0a13-4345-9369-dac953ae4f16" providerId="ADAL" clId="{107B24A6-A4FD-F84A-ACD7-92EAAE9E1E38}" dt="2020-10-21T14:17:16.214" v="8" actId="207"/>
        <pc:sldMkLst>
          <pc:docMk/>
          <pc:sldMk cId="1732698309" sldId="258"/>
        </pc:sldMkLst>
        <pc:spChg chg="mod">
          <ac:chgData name="Kathryn Leeber" userId="15028f3c-0a13-4345-9369-dac953ae4f16" providerId="ADAL" clId="{107B24A6-A4FD-F84A-ACD7-92EAAE9E1E38}" dt="2020-10-21T14:17:16.214" v="8" actId="207"/>
          <ac:spMkLst>
            <pc:docMk/>
            <pc:sldMk cId="1732698309" sldId="258"/>
            <ac:spMk id="19" creationId="{A58A35F8-EA88-094E-8EAD-88FE6A07C447}"/>
          </ac:spMkLst>
        </pc:spChg>
      </pc:sldChg>
      <pc:sldChg chg="modNotesTx">
        <pc:chgData name="Kathryn Leeber" userId="15028f3c-0a13-4345-9369-dac953ae4f16" providerId="ADAL" clId="{107B24A6-A4FD-F84A-ACD7-92EAAE9E1E38}" dt="2020-10-15T15:42:54.977" v="3" actId="20577"/>
        <pc:sldMkLst>
          <pc:docMk/>
          <pc:sldMk cId="0" sldId="283"/>
        </pc:sldMkLst>
      </pc:sldChg>
      <pc:sldChg chg="modNotesTx">
        <pc:chgData name="Kathryn Leeber" userId="15028f3c-0a13-4345-9369-dac953ae4f16" providerId="ADAL" clId="{107B24A6-A4FD-F84A-ACD7-92EAAE9E1E38}" dt="2020-10-15T15:43:03.454" v="5" actId="20577"/>
        <pc:sldMkLst>
          <pc:docMk/>
          <pc:sldMk cId="0" sldId="285"/>
        </pc:sldMkLst>
      </pc:sldChg>
      <pc:sldChg chg="modSp mod">
        <pc:chgData name="Kathryn Leeber" userId="15028f3c-0a13-4345-9369-dac953ae4f16" providerId="ADAL" clId="{107B24A6-A4FD-F84A-ACD7-92EAAE9E1E38}" dt="2020-10-15T15:41:26.511" v="1" actId="20577"/>
        <pc:sldMkLst>
          <pc:docMk/>
          <pc:sldMk cId="0" sldId="322"/>
        </pc:sldMkLst>
        <pc:spChg chg="mod">
          <ac:chgData name="Kathryn Leeber" userId="15028f3c-0a13-4345-9369-dac953ae4f16" providerId="ADAL" clId="{107B24A6-A4FD-F84A-ACD7-92EAAE9E1E38}" dt="2020-10-15T15:41:26.511" v="1" actId="20577"/>
          <ac:spMkLst>
            <pc:docMk/>
            <pc:sldMk cId="0" sldId="322"/>
            <ac:spMk id="57347" creationId="{00000000-0000-0000-0000-000000000000}"/>
          </ac:spMkLst>
        </pc:spChg>
      </pc:sldChg>
      <pc:sldChg chg="modSp mod">
        <pc:chgData name="Kathryn Leeber" userId="15028f3c-0a13-4345-9369-dac953ae4f16" providerId="ADAL" clId="{107B24A6-A4FD-F84A-ACD7-92EAAE9E1E38}" dt="2020-10-15T15:41:16.909" v="0" actId="33524"/>
        <pc:sldMkLst>
          <pc:docMk/>
          <pc:sldMk cId="0" sldId="324"/>
        </pc:sldMkLst>
        <pc:spChg chg="mod">
          <ac:chgData name="Kathryn Leeber" userId="15028f3c-0a13-4345-9369-dac953ae4f16" providerId="ADAL" clId="{107B24A6-A4FD-F84A-ACD7-92EAAE9E1E38}" dt="2020-10-15T15:41:16.909" v="0" actId="33524"/>
          <ac:spMkLst>
            <pc:docMk/>
            <pc:sldMk cId="0" sldId="324"/>
            <ac:spMk id="59395" creationId="{00000000-0000-0000-0000-000000000000}"/>
          </ac:spMkLst>
        </pc:spChg>
      </pc:sldChg>
    </pc:docChg>
  </pc:docChgLst>
  <pc:docChgLst>
    <pc:chgData name="Kathryn Leeber" userId="15028f3c-0a13-4345-9369-dac953ae4f16" providerId="ADAL" clId="{D348DD22-DB3F-0642-94BB-85854EF66911}"/>
    <pc:docChg chg="modMainMaster">
      <pc:chgData name="Kathryn Leeber" userId="15028f3c-0a13-4345-9369-dac953ae4f16" providerId="ADAL" clId="{D348DD22-DB3F-0642-94BB-85854EF66911}" dt="2020-12-18T17:16:24.338" v="3" actId="20577"/>
      <pc:docMkLst>
        <pc:docMk/>
      </pc:docMkLst>
      <pc:sldMasterChg chg="modSp mod modSldLayout">
        <pc:chgData name="Kathryn Leeber" userId="15028f3c-0a13-4345-9369-dac953ae4f16" providerId="ADAL" clId="{D348DD22-DB3F-0642-94BB-85854EF66911}" dt="2020-12-18T17:16:24.338" v="3" actId="20577"/>
        <pc:sldMasterMkLst>
          <pc:docMk/>
          <pc:sldMasterMk cId="2871921020" sldId="2147483648"/>
        </pc:sldMasterMkLst>
        <pc:spChg chg="mod">
          <ac:chgData name="Kathryn Leeber" userId="15028f3c-0a13-4345-9369-dac953ae4f16" providerId="ADAL" clId="{D348DD22-DB3F-0642-94BB-85854EF66911}" dt="2020-12-18T17:16:24.338" v="3" actId="20577"/>
          <ac:spMkLst>
            <pc:docMk/>
            <pc:sldMasterMk cId="2871921020" sldId="2147483648"/>
            <ac:spMk id="7" creationId="{21F38BD8-3F75-CE4C-AFEF-0C6B45F77F8C}"/>
          </ac:spMkLst>
        </pc:spChg>
        <pc:sldLayoutChg chg="modSp mod">
          <pc:chgData name="Kathryn Leeber" userId="15028f3c-0a13-4345-9369-dac953ae4f16" providerId="ADAL" clId="{D348DD22-DB3F-0642-94BB-85854EF66911}" dt="2020-12-18T17:16:20.955" v="1" actId="20577"/>
          <pc:sldLayoutMkLst>
            <pc:docMk/>
            <pc:sldMasterMk cId="2871921020" sldId="2147483648"/>
            <pc:sldLayoutMk cId="3047549913" sldId="2147483649"/>
          </pc:sldLayoutMkLst>
          <pc:spChg chg="mod">
            <ac:chgData name="Kathryn Leeber" userId="15028f3c-0a13-4345-9369-dac953ae4f16" providerId="ADAL" clId="{D348DD22-DB3F-0642-94BB-85854EF66911}" dt="2020-12-18T17:16:20.955" v="1" actId="20577"/>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4044A628-39D7-5040-B865-3CA16468F026}"/>
    <pc:docChg chg="undo redo custSel modSld modMainMaster">
      <pc:chgData name="Kathryn Leeber" userId="15028f3c-0a13-4345-9369-dac953ae4f16" providerId="ADAL" clId="{4044A628-39D7-5040-B865-3CA16468F026}" dt="2020-06-23T12:42:10.394" v="22" actId="20577"/>
      <pc:docMkLst>
        <pc:docMk/>
      </pc:docMkLst>
      <pc:sldChg chg="addSp delSp modSp">
        <pc:chgData name="Kathryn Leeber" userId="15028f3c-0a13-4345-9369-dac953ae4f16" providerId="ADAL" clId="{4044A628-39D7-5040-B865-3CA16468F026}" dt="2020-06-23T12:40:46.108" v="18" actId="1076"/>
        <pc:sldMkLst>
          <pc:docMk/>
          <pc:sldMk cId="1732698309" sldId="258"/>
        </pc:sldMkLst>
        <pc:spChg chg="add del mod">
          <ac:chgData name="Kathryn Leeber" userId="15028f3c-0a13-4345-9369-dac953ae4f16" providerId="ADAL" clId="{4044A628-39D7-5040-B865-3CA16468F026}" dt="2020-06-23T12:40:44.109" v="14" actId="478"/>
          <ac:spMkLst>
            <pc:docMk/>
            <pc:sldMk cId="1732698309" sldId="258"/>
            <ac:spMk id="3" creationId="{20A9DDFA-3E2F-FD4E-BA8A-771DAB089E58}"/>
          </ac:spMkLst>
        </pc:spChg>
        <pc:picChg chg="add del mod">
          <ac:chgData name="Kathryn Leeber" userId="15028f3c-0a13-4345-9369-dac953ae4f16" providerId="ADAL" clId="{4044A628-39D7-5040-B865-3CA16468F026}" dt="2020-06-23T12:40:46.108" v="18" actId="1076"/>
          <ac:picMkLst>
            <pc:docMk/>
            <pc:sldMk cId="1732698309" sldId="258"/>
            <ac:picMk id="5" creationId="{72745D91-033E-FE49-8C69-8A2627DA39F1}"/>
          </ac:picMkLst>
        </pc:picChg>
        <pc:picChg chg="add del">
          <ac:chgData name="Kathryn Leeber" userId="15028f3c-0a13-4345-9369-dac953ae4f16" providerId="ADAL" clId="{4044A628-39D7-5040-B865-3CA16468F026}" dt="2020-06-23T12:40:43.718" v="13" actId="478"/>
          <ac:picMkLst>
            <pc:docMk/>
            <pc:sldMk cId="1732698309" sldId="258"/>
            <ac:picMk id="23" creationId="{DE3B0E28-485E-BB45-B53C-65FC375BD23F}"/>
          </ac:picMkLst>
        </pc:picChg>
      </pc:sldChg>
      <pc:sldMasterChg chg="modSp modSldLayout">
        <pc:chgData name="Kathryn Leeber" userId="15028f3c-0a13-4345-9369-dac953ae4f16" providerId="ADAL" clId="{4044A628-39D7-5040-B865-3CA16468F026}" dt="2020-06-23T12:42:10.394" v="22" actId="20577"/>
        <pc:sldMasterMkLst>
          <pc:docMk/>
          <pc:sldMasterMk cId="2871921020" sldId="2147483648"/>
        </pc:sldMasterMkLst>
        <pc:spChg chg="mod">
          <ac:chgData name="Kathryn Leeber" userId="15028f3c-0a13-4345-9369-dac953ae4f16" providerId="ADAL" clId="{4044A628-39D7-5040-B865-3CA16468F026}" dt="2020-06-23T12:42:05.710" v="20" actId="20577"/>
          <ac:spMkLst>
            <pc:docMk/>
            <pc:sldMasterMk cId="2871921020" sldId="2147483648"/>
            <ac:spMk id="7" creationId="{21F38BD8-3F75-CE4C-AFEF-0C6B45F77F8C}"/>
          </ac:spMkLst>
        </pc:spChg>
        <pc:sldLayoutChg chg="modSp">
          <pc:chgData name="Kathryn Leeber" userId="15028f3c-0a13-4345-9369-dac953ae4f16" providerId="ADAL" clId="{4044A628-39D7-5040-B865-3CA16468F026}" dt="2020-06-23T12:42:10.394" v="22" actId="20577"/>
          <pc:sldLayoutMkLst>
            <pc:docMk/>
            <pc:sldMasterMk cId="2871921020" sldId="2147483648"/>
            <pc:sldLayoutMk cId="3047549913" sldId="2147483649"/>
          </pc:sldLayoutMkLst>
          <pc:spChg chg="mod">
            <ac:chgData name="Kathryn Leeber" userId="15028f3c-0a13-4345-9369-dac953ae4f16" providerId="ADAL" clId="{4044A628-39D7-5040-B865-3CA16468F026}" dt="2020-06-23T12:42:10.394" v="22" actId="20577"/>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B28743F6-1A03-1C49-B1E3-0445DEF507DD}"/>
    <pc:docChg chg="modMainMaster">
      <pc:chgData name="Kathryn Leeber" userId="15028f3c-0a13-4345-9369-dac953ae4f16" providerId="ADAL" clId="{B28743F6-1A03-1C49-B1E3-0445DEF507DD}" dt="2020-02-13T16:18:02.198" v="12"/>
      <pc:docMkLst>
        <pc:docMk/>
      </pc:docMkLst>
      <pc:sldMasterChg chg="modSp modSldLayout">
        <pc:chgData name="Kathryn Leeber" userId="15028f3c-0a13-4345-9369-dac953ae4f16" providerId="ADAL" clId="{B28743F6-1A03-1C49-B1E3-0445DEF507DD}" dt="2020-02-13T16:18:02.198" v="12"/>
        <pc:sldMasterMkLst>
          <pc:docMk/>
          <pc:sldMasterMk cId="2871921020" sldId="2147483648"/>
        </pc:sldMasterMkLst>
        <pc:spChg chg="mod">
          <ac:chgData name="Kathryn Leeber" userId="15028f3c-0a13-4345-9369-dac953ae4f16" providerId="ADAL" clId="{B28743F6-1A03-1C49-B1E3-0445DEF507DD}" dt="2020-02-13T16:17:59.566" v="10" actId="20577"/>
          <ac:spMkLst>
            <pc:docMk/>
            <pc:sldMasterMk cId="2871921020" sldId="2147483648"/>
            <ac:spMk id="7" creationId="{21F38BD8-3F75-CE4C-AFEF-0C6B45F77F8C}"/>
          </ac:spMkLst>
        </pc:spChg>
        <pc:sldLayoutChg chg="modSp">
          <pc:chgData name="Kathryn Leeber" userId="15028f3c-0a13-4345-9369-dac953ae4f16" providerId="ADAL" clId="{B28743F6-1A03-1C49-B1E3-0445DEF507DD}" dt="2020-02-13T16:17:43.862" v="1" actId="20577"/>
          <pc:sldLayoutMkLst>
            <pc:docMk/>
            <pc:sldMasterMk cId="2871921020" sldId="2147483648"/>
            <pc:sldLayoutMk cId="3047549913" sldId="2147483649"/>
          </pc:sldLayoutMkLst>
          <pc:spChg chg="mod">
            <ac:chgData name="Kathryn Leeber" userId="15028f3c-0a13-4345-9369-dac953ae4f16" providerId="ADAL" clId="{B28743F6-1A03-1C49-B1E3-0445DEF507DD}" dt="2020-02-13T16:17:43.862" v="1" actId="20577"/>
            <ac:spMkLst>
              <pc:docMk/>
              <pc:sldMasterMk cId="2871921020" sldId="2147483648"/>
              <pc:sldLayoutMk cId="3047549913" sldId="2147483649"/>
              <ac:spMk id="17" creationId="{BEEECFBC-FB4D-9945-A4FF-28E342055AC3}"/>
            </ac:spMkLst>
          </pc:spChg>
        </pc:sldLayoutChg>
        <pc:sldLayoutChg chg="addSp delSp modSp">
          <pc:chgData name="Kathryn Leeber" userId="15028f3c-0a13-4345-9369-dac953ae4f16" providerId="ADAL" clId="{B28743F6-1A03-1C49-B1E3-0445DEF507DD}" dt="2020-02-13T16:18:02.198" v="12"/>
          <pc:sldLayoutMkLst>
            <pc:docMk/>
            <pc:sldMasterMk cId="2871921020" sldId="2147483648"/>
            <pc:sldLayoutMk cId="541333461" sldId="2147483650"/>
          </pc:sldLayoutMkLst>
          <pc:spChg chg="add del mod">
            <ac:chgData name="Kathryn Leeber" userId="15028f3c-0a13-4345-9369-dac953ae4f16" providerId="ADAL" clId="{B28743F6-1A03-1C49-B1E3-0445DEF507DD}" dt="2020-02-13T16:17:54.668" v="6"/>
            <ac:spMkLst>
              <pc:docMk/>
              <pc:sldMasterMk cId="2871921020" sldId="2147483648"/>
              <pc:sldLayoutMk cId="541333461" sldId="2147483650"/>
              <ac:spMk id="4" creationId="{871F1C4F-A8F9-1F4B-BD53-A973952FCD4D}"/>
            </ac:spMkLst>
          </pc:spChg>
          <pc:spChg chg="add del mod">
            <ac:chgData name="Kathryn Leeber" userId="15028f3c-0a13-4345-9369-dac953ae4f16" providerId="ADAL" clId="{B28743F6-1A03-1C49-B1E3-0445DEF507DD}" dt="2020-02-13T16:17:55.458" v="8"/>
            <ac:spMkLst>
              <pc:docMk/>
              <pc:sldMasterMk cId="2871921020" sldId="2147483648"/>
              <pc:sldLayoutMk cId="541333461" sldId="2147483650"/>
              <ac:spMk id="5" creationId="{610C8031-AA29-DF4E-9489-DD5CC332486E}"/>
            </ac:spMkLst>
          </pc:spChg>
          <pc:spChg chg="add del mod">
            <ac:chgData name="Kathryn Leeber" userId="15028f3c-0a13-4345-9369-dac953ae4f16" providerId="ADAL" clId="{B28743F6-1A03-1C49-B1E3-0445DEF507DD}" dt="2020-02-13T16:18:02.198" v="12"/>
            <ac:spMkLst>
              <pc:docMk/>
              <pc:sldMasterMk cId="2871921020" sldId="2147483648"/>
              <pc:sldLayoutMk cId="541333461" sldId="2147483650"/>
              <ac:spMk id="6" creationId="{BA27C1AE-420D-C44E-A118-D4B33F430C7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2400"/>
              </a:spcBef>
              <a:spcAft>
                <a:spcPts val="0"/>
              </a:spcAft>
              <a:defRPr/>
            </a:pPr>
            <a:r>
              <a:rPr lang="en-US" sz="1400" dirty="0">
                <a:latin typeface="Times New Roman"/>
                <a:ea typeface="Times New Roman"/>
                <a:cs typeface="+mn-cs"/>
              </a:rPr>
              <a:t>National EMS Education Standard Competencies</a:t>
            </a:r>
          </a:p>
          <a:p>
            <a:pPr>
              <a:spcBef>
                <a:spcPts val="2400"/>
              </a:spcBef>
              <a:spcAft>
                <a:spcPts val="0"/>
              </a:spcAft>
              <a:defRPr/>
            </a:pPr>
            <a:endParaRPr lang="en-US" sz="1400" dirty="0">
              <a:latin typeface="Times New Roman"/>
              <a:ea typeface="Times New Roman"/>
              <a:cs typeface="+mn-cs"/>
            </a:endParaRPr>
          </a:p>
          <a:p>
            <a:pPr marL="228600" indent="-228600">
              <a:spcBef>
                <a:spcPts val="600"/>
              </a:spcBef>
              <a:spcAft>
                <a:spcPts val="600"/>
              </a:spcAft>
              <a:tabLst>
                <a:tab pos="228600" algn="l"/>
              </a:tabLst>
              <a:defRPr/>
            </a:pPr>
            <a:r>
              <a:rPr lang="en-US" dirty="0">
                <a:latin typeface="Times New Roman"/>
                <a:ea typeface="Times New Roman"/>
                <a:cs typeface="+mn-cs"/>
              </a:rPr>
              <a:t>Medicine</a:t>
            </a:r>
          </a:p>
          <a:p>
            <a:pPr>
              <a:spcBef>
                <a:spcPts val="600"/>
              </a:spcBef>
              <a:spcAft>
                <a:spcPts val="600"/>
              </a:spcAft>
              <a:defRPr/>
            </a:pPr>
            <a:r>
              <a:rPr lang="en-US" dirty="0">
                <a:latin typeface="Times New Roman"/>
                <a:ea typeface="Times New Roman"/>
                <a:cs typeface="+mn-cs"/>
              </a:rPr>
              <a:t>Applies fundamental knowledge to provide basic emergency care and transportation based on assessment findings for an acutely ill patient.</a:t>
            </a:r>
          </a:p>
          <a:p>
            <a:pPr>
              <a:defRPr/>
            </a:pPr>
            <a:endParaRPr lang="en-US" dirty="0">
              <a:cs typeface="+mn-cs"/>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C5A7C4-C542-4A4A-907E-650D73F99352}" type="slidenum">
              <a:rPr lang="en-US" altLang="en-US" sz="1200"/>
              <a:pPr eaLnBrk="1" hangingPunct="1"/>
              <a:t>2</a:t>
            </a:fld>
            <a:endParaRPr lang="en-US" altLang="en-US" sz="1200" dirty="0"/>
          </a:p>
        </p:txBody>
      </p:sp>
    </p:spTree>
    <p:extLst>
      <p:ext uri="{BB962C8B-B14F-4D97-AF65-F5344CB8AC3E}">
        <p14:creationId xmlns:p14="http://schemas.microsoft.com/office/powerpoint/2010/main" val="39312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a:defRPr/>
            </a:pPr>
            <a:r>
              <a:rPr lang="en-US" dirty="0"/>
              <a:t>D.    When a female reaches puberty, she begins to ovulate and experience menstruation.</a:t>
            </a:r>
            <a:endParaRPr lang="en-IN" dirty="0"/>
          </a:p>
          <a:p>
            <a:pPr>
              <a:defRPr/>
            </a:pPr>
            <a:r>
              <a:rPr lang="en-US" dirty="0"/>
              <a:t>        1.    Menarche (onset of menstruation) usually occurs between age 11 and 16 years.</a:t>
            </a:r>
            <a:endParaRPr lang="en-IN" dirty="0"/>
          </a:p>
          <a:p>
            <a:pPr>
              <a:defRPr/>
            </a:pPr>
            <a:r>
              <a:rPr lang="en-US" dirty="0"/>
              <a:t>               a.    Any female who reaches menarche is capable of becoming pregnant.</a:t>
            </a:r>
            <a:endParaRPr lang="en-IN" dirty="0"/>
          </a:p>
          <a:p>
            <a:pPr>
              <a:defRPr/>
            </a:pPr>
            <a:r>
              <a:rPr lang="en-US" dirty="0"/>
              <a:t>E.    Women continue the cycle of ovulation and menstruation until they reach menopause.</a:t>
            </a:r>
            <a:endParaRPr lang="en-IN" dirty="0"/>
          </a:p>
          <a:p>
            <a:pPr>
              <a:defRPr/>
            </a:pPr>
            <a:r>
              <a:rPr lang="en-US" dirty="0"/>
              <a:t>        1.    The end of menstrual activity usually occurs around age 50.</a:t>
            </a:r>
            <a:endParaRPr lang="en-IN" dirty="0"/>
          </a:p>
          <a:p>
            <a:pPr marL="457200" indent="-228600">
              <a:spcBef>
                <a:spcPts val="600"/>
              </a:spcBef>
              <a:spcAft>
                <a:spcPts val="600"/>
              </a:spcAft>
              <a:tabLst>
                <a:tab pos="228600" algn="l"/>
                <a:tab pos="-11430" algn="l"/>
              </a:tabLst>
              <a:defRPr/>
            </a:pPr>
            <a:endParaRPr lang="en-US" dirty="0">
              <a:solidFill>
                <a:srgbClr val="000000"/>
              </a:solidFill>
              <a:latin typeface="Times New Roman"/>
              <a:ea typeface="Times New Roman"/>
              <a:cs typeface="Berkeley-Book"/>
            </a:endParaRPr>
          </a:p>
          <a:p>
            <a:pPr>
              <a:defRPr/>
            </a:pPr>
            <a:endParaRPr lang="en-US" dirty="0">
              <a:cs typeface="+mn-cs"/>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EB495A-BCC8-E249-8DD5-7FF84393EC7B}" type="slidenum">
              <a:rPr lang="en-US" altLang="en-US" sz="1200"/>
              <a:pPr eaLnBrk="1" hangingPunct="1"/>
              <a:t>11</a:t>
            </a:fld>
            <a:endParaRPr lang="en-US" altLang="en-US" sz="1200" dirty="0"/>
          </a:p>
        </p:txBody>
      </p:sp>
    </p:spTree>
    <p:extLst>
      <p:ext uri="{BB962C8B-B14F-4D97-AF65-F5344CB8AC3E}">
        <p14:creationId xmlns:p14="http://schemas.microsoft.com/office/powerpoint/2010/main" val="414336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dirty="0">
                <a:latin typeface="Times New Roman"/>
                <a:ea typeface="Times New Roman"/>
                <a:cs typeface="+mn-cs"/>
              </a:rPr>
              <a:t>Lecture Outline</a:t>
            </a:r>
          </a:p>
          <a:p>
            <a:pPr marL="228600" indent="-228600">
              <a:spcBef>
                <a:spcPts val="600"/>
              </a:spcBef>
              <a:spcAft>
                <a:spcPts val="600"/>
              </a:spcAft>
              <a:tabLst>
                <a:tab pos="228600" algn="l"/>
              </a:tabLst>
              <a:defRPr/>
            </a:pPr>
            <a:endParaRPr lang="en-US" dirty="0">
              <a:latin typeface="Times New Roman"/>
              <a:ea typeface="Times New Roman"/>
              <a:cs typeface="+mn-cs"/>
            </a:endParaRPr>
          </a:p>
          <a:p>
            <a:pPr>
              <a:defRPr/>
            </a:pPr>
            <a:r>
              <a:rPr lang="en-US" dirty="0"/>
              <a:t>F.    Each month one ovum is released into the fallopian tube (ovulation).</a:t>
            </a:r>
            <a:endParaRPr lang="en-IN" dirty="0"/>
          </a:p>
          <a:p>
            <a:pPr>
              <a:defRPr/>
            </a:pPr>
            <a:r>
              <a:rPr lang="en-US" dirty="0"/>
              <a:t>G.   The process of fertilization begins in the vagina.</a:t>
            </a:r>
            <a:endParaRPr lang="en-IN" dirty="0"/>
          </a:p>
          <a:p>
            <a:pPr>
              <a:defRPr/>
            </a:pPr>
            <a:r>
              <a:rPr lang="en-US" dirty="0"/>
              <a:t>       1.    Sperm are deposited into the vagina from the male penis.</a:t>
            </a:r>
            <a:endParaRPr lang="en-IN" dirty="0"/>
          </a:p>
          <a:p>
            <a:r>
              <a:rPr lang="en-US" sz="1200" kern="1200" dirty="0">
                <a:solidFill>
                  <a:schemeClr val="tx1"/>
                </a:solidFill>
                <a:effectLst/>
                <a:latin typeface="Times New Roman" pitchFamily="18" charset="0"/>
                <a:ea typeface="MS PGothic" pitchFamily="34" charset="-128"/>
                <a:cs typeface="MS PGothic" charset="0"/>
              </a:rPr>
              <a:t>              a.   Sperm pass through the cervix into the uterus and eventually up the fallopian tubes, where the ovum is fertilized.</a:t>
            </a:r>
          </a:p>
          <a:p>
            <a:r>
              <a:rPr lang="en-US" sz="1200" kern="1200" dirty="0">
                <a:solidFill>
                  <a:schemeClr val="tx1"/>
                </a:solidFill>
                <a:effectLst/>
                <a:latin typeface="Times New Roman" pitchFamily="18" charset="0"/>
                <a:ea typeface="MS PGothic" pitchFamily="34" charset="-128"/>
                <a:cs typeface="MS PGothic" charset="0"/>
              </a:rPr>
              <a:t>              b.   The embryo travels into the uterus, attaches to the uterine wall, and continues to grow.</a:t>
            </a:r>
            <a:endParaRPr lang="en-US" dirty="0">
              <a:latin typeface="Times New Roman"/>
              <a:ea typeface="Times New Roman"/>
              <a:cs typeface="+mn-cs"/>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6440F3-4DD7-6140-BC32-53EDC660167F}"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61799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a:defRPr/>
            </a:pPr>
            <a:r>
              <a:rPr lang="en-US" dirty="0"/>
              <a:t>H.    If fertilization does not occur within about 14 days of ovulation, the lining of the uterus begins to separate, and menstruation occurs.</a:t>
            </a:r>
            <a:endParaRPr lang="en-IN" dirty="0"/>
          </a:p>
          <a:p>
            <a:pPr>
              <a:defRPr/>
            </a:pPr>
            <a:r>
              <a:rPr lang="en-US" dirty="0"/>
              <a:t>I.     Female hormones, produced primarily in the ovaries, control the process of ovulation and menstruation.</a:t>
            </a:r>
            <a:endParaRPr lang="en-IN"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AB27A56-A73F-B843-AF1D-AF67B6F8E3F9}" type="slidenum">
              <a:rPr lang="en-US" altLang="en-US" sz="1200"/>
              <a:pPr eaLnBrk="1" hangingPunct="1"/>
              <a:t>13</a:t>
            </a:fld>
            <a:endParaRPr lang="en-US" altLang="en-US" sz="1200" dirty="0"/>
          </a:p>
        </p:txBody>
      </p:sp>
    </p:spTree>
    <p:extLst>
      <p:ext uri="{BB962C8B-B14F-4D97-AF65-F5344CB8AC3E}">
        <p14:creationId xmlns:p14="http://schemas.microsoft.com/office/powerpoint/2010/main" val="9483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a:spcBef>
                <a:spcPts val="1800"/>
              </a:spcBef>
              <a:spcAft>
                <a:spcPts val="600"/>
              </a:spcAft>
              <a:defRPr/>
            </a:pPr>
            <a:r>
              <a:rPr lang="en-US" sz="1800" dirty="0">
                <a:latin typeface="Times New Roman"/>
                <a:ea typeface="Times New Roman"/>
                <a:cs typeface="+mn-cs"/>
              </a:rPr>
              <a:t>III. Pathophysiology</a:t>
            </a:r>
          </a:p>
          <a:p>
            <a:pPr>
              <a:defRPr/>
            </a:pPr>
            <a:r>
              <a:rPr lang="en-US" dirty="0"/>
              <a:t>A.    The causes of gynecologic emergencies are varied, ranging from sexually transmitted diseases to trauma.</a:t>
            </a:r>
            <a:endParaRPr lang="en-IN" dirty="0"/>
          </a:p>
          <a:p>
            <a:pPr>
              <a:defRPr/>
            </a:pPr>
            <a:r>
              <a:rPr lang="en-US" dirty="0"/>
              <a:t>	</a:t>
            </a:r>
            <a:endParaRPr lang="en-US" dirty="0">
              <a:cs typeface="+mn-cs"/>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D97010-71FE-5141-9911-A4DF699C28F4}" type="slidenum">
              <a:rPr lang="en-US" altLang="en-US" sz="1200"/>
              <a:pPr eaLnBrk="1" hangingPunct="1"/>
              <a:t>14</a:t>
            </a:fld>
            <a:endParaRPr lang="en-US" altLang="en-US" sz="1200" dirty="0"/>
          </a:p>
        </p:txBody>
      </p:sp>
    </p:spTree>
    <p:extLst>
      <p:ext uri="{BB962C8B-B14F-4D97-AF65-F5344CB8AC3E}">
        <p14:creationId xmlns:p14="http://schemas.microsoft.com/office/powerpoint/2010/main" val="474369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dirty="0">
                <a:latin typeface="Times New Roman"/>
                <a:ea typeface="Times New Roman"/>
                <a:cs typeface="+mn-cs"/>
              </a:rPr>
              <a:t>Lecture Outline</a:t>
            </a:r>
          </a:p>
          <a:p>
            <a:pPr marL="228600" indent="-228600">
              <a:spcBef>
                <a:spcPts val="600"/>
              </a:spcBef>
              <a:spcAft>
                <a:spcPts val="600"/>
              </a:spcAft>
              <a:tabLst>
                <a:tab pos="228600" algn="l"/>
              </a:tabLst>
              <a:defRPr/>
            </a:pPr>
            <a:endParaRPr lang="en-US" b="1" dirty="0">
              <a:latin typeface="Times New Roman"/>
              <a:ea typeface="Times New Roman"/>
              <a:cs typeface="+mn-cs"/>
            </a:endParaRPr>
          </a:p>
          <a:p>
            <a:pPr marL="228600" indent="-228600">
              <a:spcBef>
                <a:spcPts val="600"/>
              </a:spcBef>
              <a:spcAft>
                <a:spcPts val="600"/>
              </a:spcAft>
              <a:tabLst>
                <a:tab pos="228600" algn="l"/>
              </a:tabLst>
              <a:defRPr/>
            </a:pPr>
            <a:r>
              <a:rPr lang="en-US" sz="1400" dirty="0">
                <a:latin typeface="Times New Roman"/>
                <a:ea typeface="Times New Roman"/>
                <a:cs typeface="+mn-cs"/>
              </a:rPr>
              <a:t>B.	Pelvic inflammatory disease (PID)</a:t>
            </a:r>
          </a:p>
          <a:p>
            <a:pPr>
              <a:defRPr/>
            </a:pPr>
            <a:r>
              <a:rPr lang="en-US" dirty="0"/>
              <a:t>     1.    Infection of the upper organs of reproduction</a:t>
            </a:r>
            <a:endParaRPr lang="en-IN" dirty="0"/>
          </a:p>
          <a:p>
            <a:pPr>
              <a:defRPr/>
            </a:pPr>
            <a:r>
              <a:rPr lang="en-US" dirty="0"/>
              <a:t>            a.   Occurs almost exclusively in sexually active women</a:t>
            </a:r>
            <a:endParaRPr lang="en-IN" dirty="0"/>
          </a:p>
          <a:p>
            <a:pPr>
              <a:defRPr/>
            </a:pPr>
            <a:r>
              <a:rPr lang="en-US" dirty="0"/>
              <a:t>            b.    If infection expands to fallopian tubes, it will cause scarring.</a:t>
            </a:r>
            <a:endParaRPr lang="en-IN" dirty="0"/>
          </a:p>
          <a:p>
            <a:pPr>
              <a:defRPr/>
            </a:pPr>
            <a:r>
              <a:rPr lang="en-US" dirty="0"/>
              <a:t>                    i.    Can result in increased risk of ectopic pregnancy or sterility</a:t>
            </a:r>
            <a:endParaRPr lang="en-IN" dirty="0"/>
          </a:p>
          <a:p>
            <a:pPr>
              <a:defRPr/>
            </a:pPr>
            <a:r>
              <a:rPr lang="en-US" dirty="0"/>
              <a:t>            c.    If infection expands to ovaries, it can lead to the development of a life-threatening abscess.</a:t>
            </a:r>
            <a:endParaRPr lang="en-IN" dirty="0"/>
          </a:p>
          <a:p>
            <a:pPr>
              <a:defRPr/>
            </a:pPr>
            <a:r>
              <a:rPr lang="en-US" dirty="0"/>
              <a:t>     2.    Most common presenting sign of PID is generalized lower abdominal pain.</a:t>
            </a:r>
            <a:endParaRPr lang="en-IN" dirty="0"/>
          </a:p>
          <a:p>
            <a:pPr>
              <a:defRPr/>
            </a:pPr>
            <a:r>
              <a:rPr lang="en-US" dirty="0"/>
              <a:t>            a.    Other signs include abnormal or foul-smelling vaginal discharge, increased pain with intercourse, fever, general malaise, and nausea and vomiting.</a:t>
            </a:r>
          </a:p>
          <a:p>
            <a:r>
              <a:rPr lang="en-US" sz="1200" kern="1200" dirty="0">
                <a:solidFill>
                  <a:schemeClr val="tx1"/>
                </a:solidFill>
                <a:effectLst/>
                <a:latin typeface="Times New Roman" pitchFamily="18" charset="0"/>
                <a:ea typeface="MS PGothic" pitchFamily="34" charset="-128"/>
                <a:cs typeface="MS PGothic" charset="0"/>
              </a:rPr>
              <a:t>     3.    Risk factors</a:t>
            </a:r>
          </a:p>
          <a:p>
            <a:r>
              <a:rPr lang="en-US" sz="1200" kern="1200" dirty="0">
                <a:solidFill>
                  <a:schemeClr val="tx1"/>
                </a:solidFill>
                <a:effectLst/>
                <a:latin typeface="Times New Roman" pitchFamily="18" charset="0"/>
                <a:ea typeface="MS PGothic" pitchFamily="34" charset="-128"/>
                <a:cs typeface="MS PGothic" charset="0"/>
              </a:rPr>
              <a:t>            a.   Multiple sex partners and/or a partner who has had multiple sex partners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Untreated sexually transmitted disease</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c.</a:t>
            </a:r>
            <a:r>
              <a:rPr lang="en-US" sz="1200" kern="1200" dirty="0">
                <a:solidFill>
                  <a:schemeClr val="tx1"/>
                </a:solidFill>
                <a:effectLst/>
                <a:latin typeface="Times New Roman" pitchFamily="18" charset="0"/>
                <a:ea typeface="MS PGothic" pitchFamily="34" charset="-128"/>
                <a:cs typeface="MS PGothic" charset="0"/>
              </a:rPr>
              <a:t>   Past history of PID</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d.</a:t>
            </a:r>
            <a:r>
              <a:rPr lang="en-US" sz="1200" kern="1200" dirty="0">
                <a:solidFill>
                  <a:schemeClr val="tx1"/>
                </a:solidFill>
                <a:effectLst/>
                <a:latin typeface="Times New Roman" pitchFamily="18" charset="0"/>
                <a:ea typeface="MS PGothic" pitchFamily="34" charset="-128"/>
                <a:cs typeface="MS PGothic" charset="0"/>
              </a:rPr>
              <a:t>   Being sexually active</a:t>
            </a:r>
          </a:p>
          <a:p>
            <a:r>
              <a:rPr lang="en-US" sz="1200" kern="1200" dirty="0">
                <a:solidFill>
                  <a:schemeClr val="tx1"/>
                </a:solidFill>
                <a:effectLst/>
                <a:latin typeface="Times New Roman" pitchFamily="18" charset="0"/>
                <a:ea typeface="MS PGothic" pitchFamily="34" charset="-128"/>
                <a:cs typeface="MS PGothic" charset="0"/>
              </a:rPr>
              <a:t>            e.   Younger than 26 years of age</a:t>
            </a:r>
          </a:p>
          <a:p>
            <a:r>
              <a:rPr lang="en-US" sz="1200" kern="1200" dirty="0">
                <a:solidFill>
                  <a:schemeClr val="tx1"/>
                </a:solidFill>
                <a:effectLst/>
                <a:latin typeface="Times New Roman" pitchFamily="18" charset="0"/>
                <a:ea typeface="MS PGothic" pitchFamily="34" charset="-128"/>
                <a:cs typeface="MS PGothic" charset="0"/>
              </a:rPr>
              <a:t>            f.    Douching</a:t>
            </a:r>
          </a:p>
          <a:p>
            <a:r>
              <a:rPr lang="en-US" sz="1200" kern="1200" dirty="0">
                <a:solidFill>
                  <a:schemeClr val="tx1"/>
                </a:solidFill>
                <a:effectLst/>
                <a:latin typeface="Times New Roman" pitchFamily="18" charset="0"/>
                <a:ea typeface="MS PGothic" pitchFamily="34" charset="-128"/>
                <a:cs typeface="MS PGothic" charset="0"/>
              </a:rPr>
              <a:t>            g.   Using an IUD for birth control</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A85141-7E87-234E-A6B9-ACE38991DF9A}" type="slidenum">
              <a:rPr lang="en-US" altLang="en-US" sz="1200"/>
              <a:pPr eaLnBrk="1" hangingPunct="1"/>
              <a:t>15</a:t>
            </a:fld>
            <a:endParaRPr lang="en-US" altLang="en-US" sz="1200" dirty="0"/>
          </a:p>
        </p:txBody>
      </p:sp>
    </p:spTree>
    <p:extLst>
      <p:ext uri="{BB962C8B-B14F-4D97-AF65-F5344CB8AC3E}">
        <p14:creationId xmlns:p14="http://schemas.microsoft.com/office/powerpoint/2010/main" val="126712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marL="228600" indent="-228600">
              <a:spcBef>
                <a:spcPts val="600"/>
              </a:spcBef>
              <a:spcAft>
                <a:spcPts val="600"/>
              </a:spcAft>
              <a:tabLst>
                <a:tab pos="228600" algn="l"/>
              </a:tabLst>
              <a:defRPr/>
            </a:pPr>
            <a:r>
              <a:rPr lang="en-US" sz="1400" dirty="0">
                <a:latin typeface="Times New Roman"/>
                <a:ea typeface="Times New Roman"/>
                <a:cs typeface="+mn-cs"/>
              </a:rPr>
              <a:t>C.	Sexually transmitted diseases (STDs)</a:t>
            </a:r>
          </a:p>
          <a:p>
            <a:pPr>
              <a:defRPr/>
            </a:pPr>
            <a:r>
              <a:rPr lang="en-US" dirty="0"/>
              <a:t>      1.    STDs can lead to more serious conditions, such as PID.</a:t>
            </a:r>
            <a:endParaRPr lang="en-IN" dirty="0"/>
          </a:p>
          <a:p>
            <a:pPr>
              <a:defRPr/>
            </a:pPr>
            <a:r>
              <a:rPr lang="en-US" dirty="0"/>
              <a:t>      2.    Chlamydia</a:t>
            </a:r>
            <a:endParaRPr lang="en-IN" dirty="0"/>
          </a:p>
          <a:p>
            <a:pPr>
              <a:defRPr/>
            </a:pPr>
            <a:r>
              <a:rPr lang="en-US" dirty="0"/>
              <a:t>             a.    Most common STD in the United States</a:t>
            </a:r>
            <a:endParaRPr lang="en-IN" dirty="0"/>
          </a:p>
          <a:p>
            <a:pPr>
              <a:defRPr/>
            </a:pPr>
            <a:r>
              <a:rPr lang="en-US" dirty="0"/>
              <a:t>             b.    Usually mild or absent symptoms</a:t>
            </a:r>
            <a:endParaRPr lang="en-IN" dirty="0"/>
          </a:p>
          <a:p>
            <a:pPr>
              <a:defRPr/>
            </a:pPr>
            <a:r>
              <a:rPr lang="en-US" dirty="0"/>
              <a:t>             c.    Infection of the cervix can spread to the rectum and can progress to PID.</a:t>
            </a:r>
            <a:endParaRPr lang="en-IN" dirty="0"/>
          </a:p>
          <a:p>
            <a:pPr>
              <a:defRPr/>
            </a:pPr>
            <a:endParaRPr lang="en-US" dirty="0">
              <a:cs typeface="+mn-cs"/>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7C3F29-DD42-7143-890F-05F217A47DFC}" type="slidenum">
              <a:rPr lang="en-US" altLang="en-US" sz="1200"/>
              <a:pPr eaLnBrk="1" hangingPunct="1"/>
              <a:t>16</a:t>
            </a:fld>
            <a:endParaRPr lang="en-US" altLang="en-US" sz="1200" dirty="0"/>
          </a:p>
        </p:txBody>
      </p:sp>
    </p:spTree>
    <p:extLst>
      <p:ext uri="{BB962C8B-B14F-4D97-AF65-F5344CB8AC3E}">
        <p14:creationId xmlns:p14="http://schemas.microsoft.com/office/powerpoint/2010/main" val="210692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2.   Bacterial vaginosis</a:t>
            </a:r>
            <a:endParaRPr lang="en-IN" altLang="en-US" dirty="0">
              <a:latin typeface="Times New Roman" charset="0"/>
              <a:ea typeface="MS PGothic" charset="-128"/>
            </a:endParaRPr>
          </a:p>
          <a:p>
            <a:r>
              <a:rPr lang="en-US" altLang="en-US" dirty="0">
                <a:latin typeface="Times New Roman" charset="0"/>
                <a:ea typeface="MS PGothic" charset="-128"/>
              </a:rPr>
              <a:t>       a.    Most common vaginal infection to afflict women ages 15–44 years</a:t>
            </a:r>
            <a:endParaRPr lang="en-IN" altLang="en-US" dirty="0">
              <a:latin typeface="Times New Roman" charset="0"/>
              <a:ea typeface="MS PGothic" charset="-128"/>
            </a:endParaRPr>
          </a:p>
          <a:p>
            <a:r>
              <a:rPr lang="en-US" altLang="en-US" dirty="0">
                <a:latin typeface="Times New Roman" charset="0"/>
                <a:ea typeface="MS PGothic" charset="-128"/>
              </a:rPr>
              <a:t>       b.    Untreated, it can lead to premature birth or low birth weight in case of pregnancy, make the patient more susceptible to other serious infections, and cause PID.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3594F0-81E6-7746-B877-B1519F2257CB}"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177761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marL="457200" indent="-228600">
              <a:spcBef>
                <a:spcPts val="0"/>
              </a:spcBef>
              <a:spcAft>
                <a:spcPts val="300"/>
              </a:spcAft>
              <a:tabLst>
                <a:tab pos="685800" algn="l"/>
              </a:tabLst>
              <a:defRPr/>
            </a:pPr>
            <a:endParaRPr lang="en-US" dirty="0">
              <a:latin typeface="Times New Roman"/>
              <a:ea typeface="Times New Roman"/>
              <a:cs typeface="+mn-cs"/>
            </a:endParaRPr>
          </a:p>
          <a:p>
            <a:pPr indent="-228600">
              <a:spcBef>
                <a:spcPts val="0"/>
              </a:spcBef>
              <a:spcAft>
                <a:spcPts val="300"/>
              </a:spcAft>
              <a:tabLst>
                <a:tab pos="685800" algn="l"/>
              </a:tabLst>
              <a:defRPr/>
            </a:pPr>
            <a:r>
              <a:rPr lang="en-US" dirty="0">
                <a:latin typeface="Times New Roman"/>
                <a:ea typeface="Times New Roman"/>
                <a:cs typeface="+mn-cs"/>
              </a:rPr>
              <a:t>3.   Gonorrhea</a:t>
            </a:r>
          </a:p>
          <a:p>
            <a:pPr>
              <a:defRPr/>
            </a:pPr>
            <a:r>
              <a:rPr lang="en-US" dirty="0"/>
              <a:t>       a.    Caused by bacteria that grow and multiply rapidly in warm, moist areas of reproductive tract</a:t>
            </a:r>
            <a:endParaRPr lang="en-IN" dirty="0"/>
          </a:p>
          <a:p>
            <a:pPr>
              <a:defRPr/>
            </a:pPr>
            <a:r>
              <a:rPr lang="en-US" dirty="0"/>
              <a:t>               i.    Cervix, uterus, fallopian tubes in women</a:t>
            </a:r>
            <a:endParaRPr lang="en-IN" dirty="0"/>
          </a:p>
          <a:p>
            <a:pPr>
              <a:defRPr/>
            </a:pPr>
            <a:r>
              <a:rPr lang="en-US" dirty="0"/>
              <a:t>               ii.   Urethra in men and women</a:t>
            </a:r>
            <a:endParaRPr lang="en-IN" dirty="0"/>
          </a:p>
          <a:p>
            <a:pPr>
              <a:defRPr/>
            </a:pPr>
            <a:r>
              <a:rPr lang="en-US" dirty="0"/>
              <a:t>       b.    Severe infections present with cramping and abdominal pain, nausea, vomiting, and bleeding between periods.</a:t>
            </a:r>
            <a:endParaRPr lang="en-IN" dirty="0"/>
          </a:p>
          <a:p>
            <a:pPr>
              <a:defRPr/>
            </a:pPr>
            <a:r>
              <a:rPr lang="en-US" dirty="0"/>
              <a:t>       c.    Untreated, it can enter the bloodstream and spread to other parts of the body, including the brain.</a:t>
            </a:r>
            <a:endParaRPr lang="en-IN" dirty="0"/>
          </a:p>
          <a:p>
            <a:pPr>
              <a:defRPr/>
            </a:pPr>
            <a:endParaRPr lang="en-US" dirty="0">
              <a:cs typeface="+mn-cs"/>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8419431-2501-DA4B-9587-F23AB5B97568}"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282470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marL="228600" indent="-228600">
              <a:spcBef>
                <a:spcPts val="600"/>
              </a:spcBef>
              <a:spcAft>
                <a:spcPts val="600"/>
              </a:spcAft>
              <a:tabLst>
                <a:tab pos="228600" algn="l"/>
              </a:tabLst>
              <a:defRPr/>
            </a:pPr>
            <a:r>
              <a:rPr lang="en-US" sz="1400" dirty="0">
                <a:latin typeface="Times New Roman"/>
                <a:ea typeface="Times New Roman"/>
                <a:cs typeface="+mn-cs"/>
              </a:rPr>
              <a:t>D.	Vaginal bleeding</a:t>
            </a:r>
          </a:p>
          <a:p>
            <a:pPr>
              <a:defRPr/>
            </a:pPr>
            <a:r>
              <a:rPr lang="en-US" dirty="0"/>
              <a:t>      1.  </a:t>
            </a:r>
            <a:r>
              <a:rPr lang="en-US" baseline="0" dirty="0"/>
              <a:t> </a:t>
            </a:r>
            <a:r>
              <a:rPr lang="en-US" dirty="0"/>
              <a:t>Possible causes include:</a:t>
            </a:r>
            <a:endParaRPr lang="en-IN" dirty="0"/>
          </a:p>
          <a:p>
            <a:pPr>
              <a:defRPr/>
            </a:pPr>
            <a:r>
              <a:rPr lang="en-US" dirty="0"/>
              <a:t>            a.    Abnormal menstruation</a:t>
            </a:r>
            <a:endParaRPr lang="en-IN" dirty="0"/>
          </a:p>
          <a:p>
            <a:pPr>
              <a:defRPr/>
            </a:pPr>
            <a:r>
              <a:rPr lang="en-US" dirty="0"/>
              <a:t>            b.    Vaginal trauma</a:t>
            </a:r>
            <a:endParaRPr lang="en-IN" dirty="0"/>
          </a:p>
          <a:p>
            <a:pPr>
              <a:defRPr/>
            </a:pPr>
            <a:r>
              <a:rPr lang="en-US" dirty="0"/>
              <a:t>            c.    Ectopic pregnancy</a:t>
            </a:r>
            <a:endParaRPr lang="en-IN" dirty="0"/>
          </a:p>
          <a:p>
            <a:pPr>
              <a:defRPr/>
            </a:pPr>
            <a:r>
              <a:rPr lang="en-US" dirty="0"/>
              <a:t>            d.    Spontaneous abortion</a:t>
            </a:r>
            <a:endParaRPr lang="en-IN" dirty="0"/>
          </a:p>
          <a:p>
            <a:pPr>
              <a:defRPr/>
            </a:pPr>
            <a:r>
              <a:rPr lang="en-US" dirty="0"/>
              <a:t>            e.    Cervical polyps</a:t>
            </a:r>
            <a:endParaRPr lang="en-IN" dirty="0"/>
          </a:p>
          <a:p>
            <a:pPr>
              <a:defRPr/>
            </a:pPr>
            <a:r>
              <a:rPr lang="en-US" dirty="0"/>
              <a:t>            f.     Cancer</a:t>
            </a:r>
            <a:endParaRPr lang="en-IN" dirty="0"/>
          </a:p>
          <a:p>
            <a:pPr marL="457200" indent="-228600">
              <a:spcBef>
                <a:spcPts val="600"/>
              </a:spcBef>
              <a:spcAft>
                <a:spcPts val="600"/>
              </a:spcAft>
              <a:tabLst>
                <a:tab pos="228600" algn="l"/>
                <a:tab pos="-11430" algn="l"/>
              </a:tabLst>
              <a:defRPr/>
            </a:pPr>
            <a:endParaRPr lang="en-US" dirty="0">
              <a:latin typeface="Times New Roman"/>
              <a:ea typeface="Times New Roman"/>
              <a:cs typeface="+mn-cs"/>
            </a:endParaRPr>
          </a:p>
          <a:p>
            <a:pPr>
              <a:defRPr/>
            </a:pPr>
            <a:endParaRPr lang="en-US" dirty="0">
              <a:cs typeface="+mn-cs"/>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F0C52C-2C94-5646-B9C9-A4181DF19E82}"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86899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IV. Patient Assessment</a:t>
            </a:r>
          </a:p>
          <a:p>
            <a:r>
              <a:rPr lang="en-US" altLang="en-US" dirty="0">
                <a:latin typeface="Times New Roman" charset="0"/>
                <a:ea typeface="MS PGothic" charset="-128"/>
              </a:rPr>
              <a:t>A.    Obtaining an accurate and detailed assessment is critical when dealing with gynecologic issues.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A975906-78FB-EE49-B333-79423429D9F3}"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60663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pPr>
            <a:r>
              <a:rPr lang="en-US" altLang="en-US" dirty="0">
                <a:latin typeface="Times New Roman" charset="0"/>
                <a:ea typeface="MS PGothic" charset="-128"/>
              </a:rPr>
              <a:t>National EMS Education Standard Competencies </a:t>
            </a:r>
          </a:p>
          <a:p>
            <a:pPr marL="228600" indent="-228600">
              <a:spcBef>
                <a:spcPts val="600"/>
              </a:spcBef>
              <a:spcAft>
                <a:spcPts val="600"/>
              </a:spcAft>
              <a:tabLst>
                <a:tab pos="228600" algn="l"/>
              </a:tabLst>
            </a:pPr>
            <a:endParaRPr lang="en-US" altLang="en-US" i="1" dirty="0">
              <a:latin typeface="Times New Roman" charset="0"/>
              <a:ea typeface="MS PGothic" charset="-128"/>
            </a:endParaRPr>
          </a:p>
          <a:p>
            <a:pPr marL="228600" indent="-228600">
              <a:spcBef>
                <a:spcPts val="600"/>
              </a:spcBef>
              <a:spcAft>
                <a:spcPts val="600"/>
              </a:spcAft>
              <a:tabLst>
                <a:tab pos="228600" algn="l"/>
              </a:tabLst>
            </a:pPr>
            <a:r>
              <a:rPr lang="en-US" altLang="en-US" dirty="0">
                <a:latin typeface="Times New Roman" charset="0"/>
                <a:ea typeface="MS PGothic" charset="-128"/>
              </a:rPr>
              <a:t>Gynecology</a:t>
            </a:r>
          </a:p>
          <a:p>
            <a:pPr marL="228600" indent="-228600">
              <a:spcBef>
                <a:spcPts val="600"/>
              </a:spcBef>
              <a:spcAft>
                <a:spcPts val="600"/>
              </a:spcAft>
              <a:tabLst>
                <a:tab pos="228600" algn="l"/>
              </a:tabLst>
            </a:pPr>
            <a:r>
              <a:rPr lang="en-US" altLang="en-US" dirty="0">
                <a:latin typeface="Times New Roman" charset="0"/>
                <a:ea typeface="MS PGothic" charset="-128"/>
              </a:rPr>
              <a:t>• Recognition and management of shock associated with</a:t>
            </a:r>
          </a:p>
          <a:p>
            <a:pPr marL="742950" lvl="1" indent="-285750">
              <a:spcBef>
                <a:spcPts val="600"/>
              </a:spcBef>
              <a:spcAft>
                <a:spcPts val="600"/>
              </a:spcAft>
              <a:buFont typeface="Times New Roman" charset="0"/>
              <a:buChar char="○"/>
              <a:tabLst>
                <a:tab pos="228600" algn="l"/>
              </a:tabLst>
            </a:pPr>
            <a:r>
              <a:rPr lang="en-US" altLang="en-US" dirty="0">
                <a:latin typeface="Times New Roman" charset="0"/>
                <a:ea typeface="MS PGothic" charset="-128"/>
              </a:rPr>
              <a:t>Vaginal bleeding </a:t>
            </a:r>
          </a:p>
          <a:p>
            <a:pPr marL="228600" indent="-228600">
              <a:tabLst>
                <a:tab pos="228600" algn="l"/>
              </a:tabLst>
            </a:pPr>
            <a:endParaRPr lang="en-US" altLang="en-US" dirty="0">
              <a:latin typeface="Times New Roman" charset="0"/>
              <a:ea typeface="MS PGothic"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789BE8-AFF8-B84F-AD3D-3B38C57D0F2E}" type="slidenum">
              <a:rPr lang="en-US" altLang="en-US" sz="1200"/>
              <a:pPr eaLnBrk="1" hangingPunct="1"/>
              <a:t>3</a:t>
            </a:fld>
            <a:endParaRPr lang="en-US" altLang="en-US" sz="1200" dirty="0"/>
          </a:p>
        </p:txBody>
      </p:sp>
    </p:spTree>
    <p:extLst>
      <p:ext uri="{BB962C8B-B14F-4D97-AF65-F5344CB8AC3E}">
        <p14:creationId xmlns:p14="http://schemas.microsoft.com/office/powerpoint/2010/main" val="166268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marL="228600" indent="-228600">
              <a:spcBef>
                <a:spcPts val="600"/>
              </a:spcBef>
              <a:spcAft>
                <a:spcPts val="600"/>
              </a:spcAft>
              <a:tabLst>
                <a:tab pos="228600" algn="l"/>
              </a:tabLst>
              <a:defRPr/>
            </a:pPr>
            <a:r>
              <a:rPr lang="en-US" sz="1400" dirty="0">
                <a:latin typeface="Times New Roman"/>
                <a:ea typeface="Times New Roman"/>
                <a:cs typeface="+mn-cs"/>
              </a:rPr>
              <a:t>B.	Scene size-up</a:t>
            </a:r>
          </a:p>
          <a:p>
            <a:pPr>
              <a:defRPr/>
            </a:pPr>
            <a:r>
              <a:rPr lang="en-US" dirty="0"/>
              <a:t>      1.    Scene safety</a:t>
            </a:r>
            <a:endParaRPr lang="en-IN" dirty="0"/>
          </a:p>
          <a:p>
            <a:pPr>
              <a:defRPr/>
            </a:pPr>
            <a:r>
              <a:rPr lang="en-US" dirty="0"/>
              <a:t>             a.   Is the scene safe?</a:t>
            </a:r>
            <a:endParaRPr lang="en-IN" dirty="0"/>
          </a:p>
          <a:p>
            <a:pPr>
              <a:defRPr/>
            </a:pPr>
            <a:r>
              <a:rPr lang="en-US" dirty="0"/>
              <a:t>                    i.    Will you need assistance?</a:t>
            </a:r>
            <a:endParaRPr lang="en-IN" dirty="0"/>
          </a:p>
          <a:p>
            <a:pPr>
              <a:defRPr/>
            </a:pPr>
            <a:r>
              <a:rPr lang="en-US" dirty="0"/>
              <a:t>                    ii.   How many patients do you have?</a:t>
            </a:r>
            <a:endParaRPr lang="en-IN" dirty="0"/>
          </a:p>
          <a:p>
            <a:pPr>
              <a:defRPr/>
            </a:pPr>
            <a:r>
              <a:rPr lang="en-US" dirty="0"/>
              <a:t>                    iii.  What is the nature of the illness?</a:t>
            </a:r>
            <a:endParaRPr lang="en-IN" dirty="0"/>
          </a:p>
          <a:p>
            <a:pPr>
              <a:defRPr/>
            </a:pPr>
            <a:r>
              <a:rPr lang="en-US" dirty="0"/>
              <a:t>                    iv.   Have you taken standard precautions?</a:t>
            </a:r>
            <a:endParaRPr lang="en-IN" dirty="0"/>
          </a:p>
          <a:p>
            <a:pPr>
              <a:defRPr/>
            </a:pPr>
            <a:r>
              <a:rPr lang="en-US" dirty="0"/>
              <a:t>             </a:t>
            </a:r>
            <a:r>
              <a:rPr lang="en-US" dirty="0" err="1"/>
              <a:t>b.</a:t>
            </a:r>
            <a:r>
              <a:rPr lang="en-US" dirty="0"/>
              <a:t>   Gynecologic emergencies can involve large amounts of blood and body fluids potentially contaminated with organisms that can cause communicable diseases.</a:t>
            </a:r>
            <a:endParaRPr lang="en-IN" dirty="0"/>
          </a:p>
          <a:p>
            <a:pPr>
              <a:defRPr/>
            </a:pPr>
            <a:r>
              <a:rPr lang="en-US" dirty="0"/>
              <a:t>             </a:t>
            </a:r>
            <a:r>
              <a:rPr lang="en-US" dirty="0" err="1"/>
              <a:t>c.</a:t>
            </a:r>
            <a:r>
              <a:rPr lang="en-US" dirty="0"/>
              <a:t>   Where or in what position is the patient found?</a:t>
            </a:r>
            <a:endParaRPr lang="en-IN" dirty="0"/>
          </a:p>
          <a:p>
            <a:pPr>
              <a:defRPr/>
            </a:pPr>
            <a:r>
              <a:rPr lang="en-US" dirty="0"/>
              <a:t>             </a:t>
            </a:r>
            <a:r>
              <a:rPr lang="en-US" dirty="0" err="1"/>
              <a:t>d.</a:t>
            </a:r>
            <a:r>
              <a:rPr lang="en-US" dirty="0"/>
              <a:t>   If she is at home, what is the condition of the residence?</a:t>
            </a:r>
            <a:endParaRPr lang="en-IN" dirty="0"/>
          </a:p>
          <a:p>
            <a:pPr>
              <a:defRPr/>
            </a:pPr>
            <a:r>
              <a:rPr lang="en-US" dirty="0"/>
              <a:t>             e.   If a crime scene, you may be required to testify in court regarding conditions on your arrival. Your documentation needs to be accurate and thorough.</a:t>
            </a:r>
            <a:endParaRPr lang="en-IN" dirty="0"/>
          </a:p>
          <a:p>
            <a:pPr>
              <a:defRPr/>
            </a:pPr>
            <a:r>
              <a:rPr lang="en-US" dirty="0"/>
              <a:t>             f.    Involve the police if any type of assault is suspected.</a:t>
            </a:r>
            <a:endParaRPr lang="en-IN" dirty="0"/>
          </a:p>
          <a:p>
            <a:pPr>
              <a:defRPr/>
            </a:pPr>
            <a:r>
              <a:rPr lang="en-US" dirty="0"/>
              <a:t>             g.   In cases of sexual assault, it is important to have a female EMT provide patient care.</a:t>
            </a:r>
            <a:endParaRPr lang="en-IN" dirty="0"/>
          </a:p>
          <a:p>
            <a:pPr marL="685800" indent="-228600">
              <a:spcBef>
                <a:spcPts val="0"/>
              </a:spcBef>
              <a:spcAft>
                <a:spcPts val="300"/>
              </a:spcAft>
              <a:tabLst>
                <a:tab pos="685800" algn="l"/>
              </a:tabLst>
              <a:defRPr/>
            </a:pPr>
            <a:endParaRPr lang="en-US" dirty="0">
              <a:latin typeface="Times New Roman"/>
              <a:ea typeface="Times New Roman"/>
              <a:cs typeface="+mn-cs"/>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CF6D58-0FC0-9442-B3C6-3DE4548E24A8}" type="slidenum">
              <a:rPr lang="en-US" altLang="en-US" sz="1200"/>
              <a:pPr eaLnBrk="1" hangingPunct="1"/>
              <a:t>21</a:t>
            </a:fld>
            <a:endParaRPr lang="en-US" altLang="en-US" sz="1200" dirty="0"/>
          </a:p>
        </p:txBody>
      </p:sp>
    </p:spTree>
    <p:extLst>
      <p:ext uri="{BB962C8B-B14F-4D97-AF65-F5344CB8AC3E}">
        <p14:creationId xmlns:p14="http://schemas.microsoft.com/office/powerpoint/2010/main" val="28276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marL="457200" indent="-228600">
              <a:spcBef>
                <a:spcPts val="600"/>
              </a:spcBef>
              <a:spcAft>
                <a:spcPts val="600"/>
              </a:spcAft>
              <a:tabLst>
                <a:tab pos="228600" algn="l"/>
                <a:tab pos="-11430" algn="l"/>
              </a:tabLst>
              <a:defRPr/>
            </a:pPr>
            <a:endParaRPr lang="en-US" dirty="0">
              <a:latin typeface="Times New Roman"/>
              <a:ea typeface="Times New Roman"/>
              <a:cs typeface="+mn-cs"/>
            </a:endParaRPr>
          </a:p>
          <a:p>
            <a:pPr indent="-228600">
              <a:spcBef>
                <a:spcPts val="600"/>
              </a:spcBef>
              <a:spcAft>
                <a:spcPts val="600"/>
              </a:spcAft>
              <a:tabLst>
                <a:tab pos="228600" algn="l"/>
                <a:tab pos="-11430" algn="l"/>
              </a:tabLst>
              <a:defRPr/>
            </a:pPr>
            <a:r>
              <a:rPr lang="en-US" dirty="0">
                <a:solidFill>
                  <a:srgbClr val="000000"/>
                </a:solidFill>
                <a:latin typeface="Times New Roman"/>
                <a:ea typeface="Times New Roman"/>
                <a:cs typeface="Berkeley-Book"/>
              </a:rPr>
              <a:t>2.	Mechanism of injury (MOI)</a:t>
            </a:r>
          </a:p>
          <a:p>
            <a:pPr>
              <a:defRPr/>
            </a:pPr>
            <a:r>
              <a:rPr lang="en-US" dirty="0"/>
              <a:t>	a.    The MOI in some patients with gynecologic problems may be easily understood from the dispatch information, such as sexual assault.</a:t>
            </a:r>
            <a:endParaRPr lang="en-IN" dirty="0"/>
          </a:p>
          <a:p>
            <a:pPr>
              <a:defRPr/>
            </a:pPr>
            <a:r>
              <a:rPr lang="en-US" dirty="0"/>
              <a:t>	b.    In other patients, patient history may reveal the nature of the condition.</a:t>
            </a:r>
            <a:endParaRPr lang="en-IN" dirty="0"/>
          </a:p>
          <a:p>
            <a:pPr>
              <a:defRPr/>
            </a:pPr>
            <a:endParaRPr lang="en-US" dirty="0">
              <a:cs typeface="+mn-cs"/>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9BF339-166F-F44C-8639-24D02D8D5610}" type="slidenum">
              <a:rPr lang="en-US" altLang="en-US" sz="1200"/>
              <a:pPr eaLnBrk="1" hangingPunct="1"/>
              <a:t>22</a:t>
            </a:fld>
            <a:endParaRPr lang="en-US" altLang="en-US" sz="1200" dirty="0"/>
          </a:p>
        </p:txBody>
      </p:sp>
    </p:spTree>
    <p:extLst>
      <p:ext uri="{BB962C8B-B14F-4D97-AF65-F5344CB8AC3E}">
        <p14:creationId xmlns:p14="http://schemas.microsoft.com/office/powerpoint/2010/main" val="59422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US" altLang="en-US" sz="1400" dirty="0">
                <a:latin typeface="Times New Roman" charset="0"/>
                <a:ea typeface="MS PGothic" charset="-128"/>
              </a:rPr>
              <a:t>C.    Primary Assessment</a:t>
            </a:r>
          </a:p>
          <a:p>
            <a:r>
              <a:rPr lang="en-US" altLang="en-US" dirty="0">
                <a:latin typeface="Times New Roman" charset="0"/>
                <a:ea typeface="MS PGothic" charset="-128"/>
              </a:rPr>
              <a:t>       1.    Form a general impression.</a:t>
            </a:r>
            <a:endParaRPr lang="en-IN" altLang="en-US" dirty="0">
              <a:latin typeface="Times New Roman" charset="0"/>
              <a:ea typeface="MS PGothic" charset="-128"/>
            </a:endParaRPr>
          </a:p>
          <a:p>
            <a:r>
              <a:rPr lang="en-US" altLang="en-US" dirty="0">
                <a:latin typeface="Times New Roman" charset="0"/>
                <a:ea typeface="MS PGothic" charset="-128"/>
              </a:rPr>
              <a:t>              a.    Is the patient stable or unstable?</a:t>
            </a:r>
            <a:endParaRPr lang="en-IN" altLang="en-US" dirty="0">
              <a:latin typeface="Times New Roman" charset="0"/>
              <a:ea typeface="MS PGothic" charset="-128"/>
            </a:endParaRPr>
          </a:p>
          <a:p>
            <a:r>
              <a:rPr lang="en-US" altLang="en-US" dirty="0">
                <a:latin typeface="Times New Roman" charset="0"/>
                <a:ea typeface="MS PGothic" charset="-128"/>
              </a:rPr>
              <a:t>              b.    Use the AVPU scale to determine the patient’s level of consciousness.</a:t>
            </a:r>
            <a:endParaRPr lang="en-IN" altLang="en-US" dirty="0">
              <a:latin typeface="Times New Roman" charset="0"/>
              <a:ea typeface="MS PGothic" charset="-128"/>
            </a:endParaRPr>
          </a:p>
          <a:p>
            <a:r>
              <a:rPr lang="en-US" altLang="en-US" dirty="0">
                <a:latin typeface="Times New Roman" charset="0"/>
                <a:ea typeface="MS PGothic" charset="-128"/>
              </a:rPr>
              <a:t>       2.    Always evaluate the airway and breathing immediately to ensure they are adequate.</a:t>
            </a:r>
            <a:endParaRPr lang="en-IN" altLang="en-US" dirty="0">
              <a:latin typeface="Times New Roman" charset="0"/>
              <a:ea typeface="MS PGothic" charset="-128"/>
            </a:endParaRPr>
          </a:p>
          <a:p>
            <a:r>
              <a:rPr lang="en-US" altLang="en-US" dirty="0">
                <a:latin typeface="Times New Roman" charset="0"/>
                <a:ea typeface="MS PGothic" charset="-128"/>
              </a:rPr>
              <a:t>       3.   Palpate a pulse and evaluate skin color, temperature, and moisture to help identify blood loss in a patient.</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7543C0-7DAC-8043-98EC-4AB6CBDFA469}"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33977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a:defRPr/>
            </a:pPr>
            <a:r>
              <a:rPr lang="en-US" dirty="0"/>
              <a:t>4.    Most cases of gynecologic emergencies are not life threatening</a:t>
            </a:r>
            <a:endParaRPr lang="en-IN" dirty="0"/>
          </a:p>
          <a:p>
            <a:pPr>
              <a:defRPr/>
            </a:pPr>
            <a:r>
              <a:rPr lang="en-US" dirty="0"/>
              <a:t>       a.    If patient has signs of shock, then rapid transport is warranted.</a:t>
            </a:r>
            <a:endParaRPr lang="en-IN" dirty="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D69ED0-8989-684C-B707-63AE5A898BD2}"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198829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US" altLang="en-US" sz="1400" dirty="0">
                <a:latin typeface="Times New Roman" charset="0"/>
                <a:ea typeface="MS PGothic" charset="-128"/>
              </a:rPr>
              <a:t>D.    History taking</a:t>
            </a:r>
          </a:p>
          <a:p>
            <a:r>
              <a:rPr lang="en-US" altLang="en-US" dirty="0">
                <a:latin typeface="Times New Roman" charset="0"/>
                <a:ea typeface="MS PGothic" charset="-128"/>
              </a:rPr>
              <a:t>       1.    Investigate chief complaint.</a:t>
            </a:r>
            <a:endParaRPr lang="en-IN" altLang="en-US" dirty="0">
              <a:latin typeface="Times New Roman" charset="0"/>
              <a:ea typeface="MS PGothic" charset="-128"/>
            </a:endParaRPr>
          </a:p>
          <a:p>
            <a:r>
              <a:rPr lang="en-US" altLang="en-US" dirty="0">
                <a:latin typeface="Times New Roman" charset="0"/>
                <a:ea typeface="MS PGothic" charset="-128"/>
              </a:rPr>
              <a:t>              a.    Some questions may be extremely personal to the patient.</a:t>
            </a:r>
            <a:endParaRPr lang="en-IN" altLang="en-US" dirty="0">
              <a:latin typeface="Times New Roman" charset="0"/>
              <a:ea typeface="MS PGothic" charset="-128"/>
            </a:endParaRPr>
          </a:p>
          <a:p>
            <a:r>
              <a:rPr lang="en-US" altLang="en-US" dirty="0">
                <a:latin typeface="Times New Roman" charset="0"/>
                <a:ea typeface="MS PGothic" charset="-128"/>
              </a:rPr>
              <a:t>              b.    Be sensitive to the patient’s feelings and protect her privacy and dignity.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a:p>
            <a:pPr>
              <a:spcBef>
                <a:spcPct val="0"/>
              </a:spcBef>
              <a:spcAft>
                <a:spcPts val="300"/>
              </a:spcAft>
            </a:pPr>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5F33B7-ACF7-B644-9C85-FBA85EEAAC73}"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031023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a:defRPr/>
            </a:pPr>
            <a:r>
              <a:rPr lang="en-US" dirty="0"/>
              <a:t>2.    For abdominal pain, ask about onset, duration, quality, and radiation; provoking or relieving factors; and associated symptoms such as syncope, light-headedness, nausea, vomiting, and fever. </a:t>
            </a:r>
            <a:endParaRPr lang="en-IN" dirty="0"/>
          </a:p>
          <a:p>
            <a:pPr>
              <a:defRPr/>
            </a:pPr>
            <a:endParaRPr lang="en-US" dirty="0">
              <a:cs typeface="+mn-cs"/>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27C11E-B593-7747-8782-282B2E018889}" type="slidenum">
              <a:rPr lang="en-US" altLang="en-US" sz="1200"/>
              <a:pPr eaLnBrk="1" hangingPunct="1"/>
              <a:t>26</a:t>
            </a:fld>
            <a:endParaRPr lang="en-US" altLang="en-US" sz="1200" dirty="0"/>
          </a:p>
        </p:txBody>
      </p:sp>
    </p:spTree>
    <p:extLst>
      <p:ext uri="{BB962C8B-B14F-4D97-AF65-F5344CB8AC3E}">
        <p14:creationId xmlns:p14="http://schemas.microsoft.com/office/powerpoint/2010/main" val="367156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marL="457200" indent="-228600">
              <a:spcBef>
                <a:spcPts val="600"/>
              </a:spcBef>
              <a:spcAft>
                <a:spcPts val="600"/>
              </a:spcAft>
              <a:tabLst>
                <a:tab pos="228600" algn="l"/>
                <a:tab pos="-11430" algn="l"/>
                <a:tab pos="228600" algn="l"/>
              </a:tabLst>
              <a:defRPr/>
            </a:pPr>
            <a:endParaRPr lang="en-US" dirty="0">
              <a:latin typeface="Times New Roman"/>
              <a:ea typeface="Times New Roman"/>
              <a:cs typeface="+mn-cs"/>
            </a:endParaRPr>
          </a:p>
          <a:p>
            <a:pPr indent="-228600">
              <a:spcBef>
                <a:spcPts val="600"/>
              </a:spcBef>
              <a:spcAft>
                <a:spcPts val="600"/>
              </a:spcAft>
              <a:tabLst>
                <a:tab pos="228600" algn="l"/>
                <a:tab pos="-11430" algn="l"/>
                <a:tab pos="228600" algn="l"/>
              </a:tabLst>
              <a:defRPr/>
            </a:pPr>
            <a:r>
              <a:rPr lang="en-US" dirty="0">
                <a:solidFill>
                  <a:srgbClr val="000000"/>
                </a:solidFill>
                <a:latin typeface="Times New Roman"/>
                <a:ea typeface="Times New Roman"/>
                <a:cs typeface="Berkeley-Book"/>
              </a:rPr>
              <a:t>3.	</a:t>
            </a:r>
            <a:r>
              <a:rPr lang="en-US" dirty="0"/>
              <a:t>For vaginal bleeding, ask about onset, duration, quantity (number of sanitary pads soaked), and associated symptoms such as syncope and light-headedness. </a:t>
            </a:r>
            <a:r>
              <a:rPr lang="en-US" dirty="0">
                <a:solidFill>
                  <a:srgbClr val="000000"/>
                </a:solidFill>
                <a:latin typeface="Times New Roman"/>
                <a:ea typeface="Times New Roman"/>
                <a:cs typeface="Berkeley-Book"/>
              </a:rPr>
              <a:t> </a:t>
            </a:r>
          </a:p>
          <a:p>
            <a:pPr>
              <a:defRPr/>
            </a:pPr>
            <a:endParaRPr lang="en-US" dirty="0">
              <a:cs typeface="+mn-cs"/>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CF510B-FA02-4744-A06C-B3DF46450167}"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076508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marL="457200" indent="-228600">
              <a:spcBef>
                <a:spcPts val="600"/>
              </a:spcBef>
              <a:spcAft>
                <a:spcPts val="600"/>
              </a:spcAft>
              <a:tabLst>
                <a:tab pos="228600" algn="l"/>
                <a:tab pos="-11430" algn="l"/>
              </a:tabLst>
              <a:defRPr/>
            </a:pPr>
            <a:endParaRPr lang="en-US" dirty="0">
              <a:latin typeface="Times New Roman"/>
              <a:ea typeface="Times New Roman"/>
              <a:cs typeface="+mn-cs"/>
            </a:endParaRPr>
          </a:p>
          <a:p>
            <a:pPr indent="-228600">
              <a:spcBef>
                <a:spcPts val="600"/>
              </a:spcBef>
              <a:spcAft>
                <a:spcPts val="600"/>
              </a:spcAft>
              <a:tabLst>
                <a:tab pos="228600" algn="l"/>
                <a:tab pos="-11430" algn="l"/>
              </a:tabLst>
              <a:defRPr/>
            </a:pPr>
            <a:r>
              <a:rPr lang="en-US" dirty="0">
                <a:solidFill>
                  <a:srgbClr val="000000"/>
                </a:solidFill>
                <a:latin typeface="Times New Roman"/>
                <a:ea typeface="Times New Roman"/>
                <a:cs typeface="Berkeley-Book"/>
              </a:rPr>
              <a:t>4.	SAMPLE history</a:t>
            </a:r>
          </a:p>
          <a:p>
            <a:pPr>
              <a:defRPr/>
            </a:pPr>
            <a:r>
              <a:rPr lang="en-US" dirty="0"/>
              <a:t>      a.   Ask about birth control pills and devices</a:t>
            </a:r>
            <a:endParaRPr lang="en-IN" dirty="0"/>
          </a:p>
          <a:p>
            <a:pPr>
              <a:defRPr/>
            </a:pPr>
            <a:r>
              <a:rPr lang="en-US" dirty="0"/>
              <a:t>      b.   Ask patient about medical conditions and last menstrual period.</a:t>
            </a:r>
            <a:endParaRPr lang="en-IN" dirty="0"/>
          </a:p>
          <a:p>
            <a:pPr>
              <a:defRPr/>
            </a:pPr>
            <a:r>
              <a:rPr lang="en-US" dirty="0"/>
              <a:t>		</a:t>
            </a:r>
            <a:endParaRPr lang="en-US" dirty="0">
              <a:cs typeface="+mn-cs"/>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037C51-BD03-6E45-869D-9469EA3BF93E}" type="slidenum">
              <a:rPr lang="en-US" altLang="en-US" sz="1200"/>
              <a:pPr eaLnBrk="1" hangingPunct="1"/>
              <a:t>28</a:t>
            </a:fld>
            <a:endParaRPr lang="en-US" altLang="en-US" sz="1200" dirty="0"/>
          </a:p>
        </p:txBody>
      </p:sp>
    </p:spTree>
    <p:extLst>
      <p:ext uri="{BB962C8B-B14F-4D97-AF65-F5344CB8AC3E}">
        <p14:creationId xmlns:p14="http://schemas.microsoft.com/office/powerpoint/2010/main" val="332398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dirty="0">
                <a:latin typeface="Times New Roman"/>
                <a:ea typeface="Times New Roman"/>
                <a:cs typeface="+mn-cs"/>
              </a:rPr>
              <a:t>Lecture Outline</a:t>
            </a:r>
          </a:p>
          <a:p>
            <a:pPr marL="228600" indent="-228600">
              <a:spcBef>
                <a:spcPts val="600"/>
              </a:spcBef>
              <a:spcAft>
                <a:spcPts val="600"/>
              </a:spcAft>
              <a:tabLst>
                <a:tab pos="228600" algn="l"/>
              </a:tabLst>
              <a:defRPr/>
            </a:pPr>
            <a:endParaRPr lang="en-US" b="1" dirty="0">
              <a:latin typeface="Times New Roman"/>
              <a:ea typeface="Times New Roman"/>
              <a:cs typeface="+mn-cs"/>
            </a:endParaRPr>
          </a:p>
          <a:p>
            <a:pPr marL="228600" indent="-228600">
              <a:spcBef>
                <a:spcPts val="600"/>
              </a:spcBef>
              <a:spcAft>
                <a:spcPts val="600"/>
              </a:spcAft>
              <a:tabLst>
                <a:tab pos="228600" algn="l"/>
              </a:tabLst>
              <a:defRPr/>
            </a:pPr>
            <a:r>
              <a:rPr lang="en-US" sz="1400" dirty="0">
                <a:latin typeface="Times New Roman"/>
                <a:ea typeface="Times New Roman"/>
                <a:cs typeface="+mn-cs"/>
              </a:rPr>
              <a:t>E.	Secondary assessment</a:t>
            </a:r>
          </a:p>
          <a:p>
            <a:pPr>
              <a:defRPr/>
            </a:pPr>
            <a:r>
              <a:rPr lang="en-US" dirty="0"/>
              <a:t>      1.    Pertinent secondary assessment findings should include:</a:t>
            </a:r>
            <a:endParaRPr lang="en-IN" dirty="0"/>
          </a:p>
          <a:p>
            <a:pPr>
              <a:defRPr/>
            </a:pPr>
            <a:r>
              <a:rPr lang="en-US" dirty="0"/>
              <a:t>             a.    Vital signs: blood pressure, pulse, skin color, orthostatic vital signs</a:t>
            </a:r>
            <a:endParaRPr lang="en-IN" dirty="0"/>
          </a:p>
          <a:p>
            <a:pPr>
              <a:defRPr/>
            </a:pPr>
            <a:r>
              <a:rPr lang="en-US" dirty="0"/>
              <a:t>             b.    Abdomen: distention and tenderness</a:t>
            </a:r>
            <a:endParaRPr lang="en-IN" dirty="0"/>
          </a:p>
          <a:p>
            <a:pPr>
              <a:defRPr/>
            </a:pPr>
            <a:r>
              <a:rPr lang="en-US" dirty="0"/>
              <a:t>             c.    Genitourinary: visible bleeding</a:t>
            </a:r>
            <a:endParaRPr lang="en-IN" dirty="0"/>
          </a:p>
          <a:p>
            <a:pPr>
              <a:defRPr/>
            </a:pPr>
            <a:r>
              <a:rPr lang="en-US" dirty="0"/>
              <a:t>             d.    Neurologic: mental status</a:t>
            </a:r>
            <a:endParaRPr lang="en-IN" dirty="0"/>
          </a:p>
          <a:p>
            <a:pPr marL="685800" indent="-228600">
              <a:spcBef>
                <a:spcPts val="0"/>
              </a:spcBef>
              <a:spcAft>
                <a:spcPts val="300"/>
              </a:spcAft>
              <a:tabLst>
                <a:tab pos="685800" algn="l"/>
              </a:tabLst>
              <a:defRPr/>
            </a:pPr>
            <a:endParaRPr lang="en-US" dirty="0">
              <a:latin typeface="Times New Roman"/>
              <a:ea typeface="Times New Roman"/>
              <a:cs typeface="+mn-cs"/>
            </a:endParaRPr>
          </a:p>
          <a:p>
            <a:pPr>
              <a:spcBef>
                <a:spcPts val="1800"/>
              </a:spcBef>
              <a:spcAft>
                <a:spcPts val="600"/>
              </a:spcAft>
              <a:defRPr/>
            </a:pPr>
            <a:endParaRPr lang="en-US" dirty="0">
              <a:latin typeface="Times New Roman"/>
              <a:ea typeface="Times New Roman"/>
              <a:cs typeface="+mn-cs"/>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AC90719-B651-A942-86C0-046F24B84E41}"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013144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US" altLang="en-US" dirty="0">
                <a:solidFill>
                  <a:srgbClr val="000000"/>
                </a:solidFill>
                <a:latin typeface="Times New Roman" charset="0"/>
                <a:ea typeface="MS PGothic" charset="-128"/>
              </a:rPr>
              <a:t>3.    Physical examinations</a:t>
            </a:r>
          </a:p>
          <a:p>
            <a:r>
              <a:rPr lang="en-US" altLang="en-US" dirty="0">
                <a:latin typeface="Times New Roman" charset="0"/>
                <a:ea typeface="MS PGothic" charset="-128"/>
              </a:rPr>
              <a:t>       a.    Should be limited and professional</a:t>
            </a:r>
            <a:endParaRPr lang="en-IN" altLang="en-US" dirty="0">
              <a:latin typeface="Times New Roman" charset="0"/>
              <a:ea typeface="MS PGothic" charset="-128"/>
            </a:endParaRPr>
          </a:p>
          <a:p>
            <a:r>
              <a:rPr lang="en-US" altLang="en-US" dirty="0">
                <a:latin typeface="Times New Roman" charset="0"/>
                <a:ea typeface="MS PGothic" charset="-128"/>
              </a:rPr>
              <a:t>              i.    Only examine the genitalia if it is necessary to do so to treat the patient.</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b.   Patients </a:t>
            </a:r>
            <a:r>
              <a:rPr lang="en-US" sz="1200" b="0" i="0" kern="1200" dirty="0">
                <a:solidFill>
                  <a:schemeClr val="tx1"/>
                </a:solidFill>
                <a:effectLst/>
                <a:latin typeface="Arial" panose="020B0604020202020204" pitchFamily="34" charset="0"/>
                <a:ea typeface="+mn-ea"/>
                <a:cs typeface="+mn-cs"/>
              </a:rPr>
              <a:t>age 65 years and older </a:t>
            </a:r>
            <a:r>
              <a:rPr lang="en-US" sz="1200" kern="1200" dirty="0">
                <a:solidFill>
                  <a:schemeClr val="tx1"/>
                </a:solidFill>
                <a:effectLst/>
                <a:latin typeface="Times New Roman" pitchFamily="18" charset="0"/>
                <a:ea typeface="MS PGothic" pitchFamily="34" charset="-128"/>
                <a:cs typeface="MS PGothic" charset="0"/>
              </a:rPr>
              <a:t>may have concerns related to hormone replacement therapy, cancer, pelvic floor collapse, or urinary incontinence.</a:t>
            </a:r>
          </a:p>
          <a:p>
            <a:r>
              <a:rPr lang="en-US" altLang="en-US" dirty="0">
                <a:latin typeface="Times New Roman" charset="0"/>
                <a:ea typeface="MS PGothic" charset="-128"/>
              </a:rPr>
              <a:t>		</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8C78C1-D825-6A4A-AA52-E74EA9B737AF}" type="slidenum">
              <a:rPr lang="en-US" altLang="en-US" sz="1200"/>
              <a:pPr eaLnBrk="1" hangingPunct="1"/>
              <a:t>30</a:t>
            </a:fld>
            <a:endParaRPr lang="en-US" altLang="en-US" sz="1200" dirty="0"/>
          </a:p>
        </p:txBody>
      </p:sp>
    </p:spTree>
    <p:extLst>
      <p:ext uri="{BB962C8B-B14F-4D97-AF65-F5344CB8AC3E}">
        <p14:creationId xmlns:p14="http://schemas.microsoft.com/office/powerpoint/2010/main" val="52352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defRPr/>
            </a:pPr>
            <a:r>
              <a:rPr lang="en-US" altLang="en-US" dirty="0">
                <a:cs typeface="Times New Roman" pitchFamily="18" charset="0"/>
              </a:rPr>
              <a:t>National EMS Education Standard Competencies </a:t>
            </a:r>
          </a:p>
          <a:p>
            <a:pPr>
              <a:spcBef>
                <a:spcPts val="600"/>
              </a:spcBef>
              <a:spcAft>
                <a:spcPts val="600"/>
              </a:spcAft>
              <a:defRPr/>
            </a:pPr>
            <a:endParaRPr lang="en-US" altLang="en-US" dirty="0">
              <a:solidFill>
                <a:srgbClr val="000000"/>
              </a:solidFill>
              <a:cs typeface="Times New Roman" pitchFamily="18" charset="0"/>
            </a:endParaRPr>
          </a:p>
          <a:p>
            <a:pPr>
              <a:spcBef>
                <a:spcPts val="600"/>
              </a:spcBef>
              <a:spcAft>
                <a:spcPts val="600"/>
              </a:spcAft>
              <a:defRPr/>
            </a:pPr>
            <a:r>
              <a:rPr lang="en-US" altLang="en-US" dirty="0">
                <a:solidFill>
                  <a:srgbClr val="000000"/>
                </a:solidFill>
                <a:cs typeface="Times New Roman" pitchFamily="18" charset="0"/>
              </a:rPr>
              <a:t>• Anatomy, physiology, assessment findings, and management of</a:t>
            </a:r>
          </a:p>
          <a:p>
            <a:pPr marL="742950" lvl="1" indent="-285750">
              <a:spcBef>
                <a:spcPts val="600"/>
              </a:spcBef>
              <a:spcAft>
                <a:spcPts val="600"/>
              </a:spcAft>
              <a:buFont typeface="Times New Roman" pitchFamily="18" charset="0"/>
              <a:buChar char="○"/>
              <a:defRPr/>
            </a:pPr>
            <a:r>
              <a:rPr lang="en-US" altLang="en-US" dirty="0">
                <a:solidFill>
                  <a:srgbClr val="000000"/>
                </a:solidFill>
                <a:cs typeface="Times New Roman" pitchFamily="18" charset="0"/>
              </a:rPr>
              <a:t>Vaginal bleeding </a:t>
            </a:r>
          </a:p>
          <a:p>
            <a:pPr marL="742950" lvl="1" indent="-285750">
              <a:spcBef>
                <a:spcPts val="600"/>
              </a:spcBef>
              <a:spcAft>
                <a:spcPts val="600"/>
              </a:spcAft>
              <a:buFont typeface="Times New Roman" pitchFamily="18" charset="0"/>
              <a:buChar char="○"/>
              <a:defRPr/>
            </a:pPr>
            <a:r>
              <a:rPr lang="en-US" altLang="en-US" dirty="0">
                <a:solidFill>
                  <a:srgbClr val="000000"/>
                </a:solidFill>
                <a:cs typeface="Times New Roman" pitchFamily="18" charset="0"/>
              </a:rPr>
              <a:t>Sexual assault (to include appropriate emotional support) </a:t>
            </a:r>
          </a:p>
          <a:p>
            <a:pPr marL="742950" lvl="1" indent="-285750">
              <a:spcBef>
                <a:spcPts val="600"/>
              </a:spcBef>
              <a:spcAft>
                <a:spcPts val="600"/>
              </a:spcAft>
              <a:buFont typeface="Times New Roman" pitchFamily="18" charset="0"/>
              <a:buChar char="○"/>
              <a:defRPr/>
            </a:pPr>
            <a:r>
              <a:rPr lang="en-US" altLang="en-US" dirty="0">
                <a:solidFill>
                  <a:srgbClr val="000000"/>
                </a:solidFill>
                <a:cs typeface="Times New Roman" pitchFamily="18" charset="0"/>
              </a:rPr>
              <a:t>Infections </a:t>
            </a:r>
          </a:p>
          <a:p>
            <a:pPr marL="228600">
              <a:defRPr/>
            </a:pPr>
            <a:endParaRPr lang="en-US" altLang="en-US"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29679E8-E0CB-794C-8DE4-69244F2F3E22}" type="slidenum">
              <a:rPr lang="en-US" altLang="en-US" sz="1200"/>
              <a:pPr eaLnBrk="1" hangingPunct="1"/>
              <a:t>4</a:t>
            </a:fld>
            <a:endParaRPr lang="en-US" altLang="en-US" sz="1200" dirty="0"/>
          </a:p>
        </p:txBody>
      </p:sp>
    </p:spTree>
    <p:extLst>
      <p:ext uri="{BB962C8B-B14F-4D97-AF65-F5344CB8AC3E}">
        <p14:creationId xmlns:p14="http://schemas.microsoft.com/office/powerpoint/2010/main" val="1642402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a:defRPr/>
            </a:pPr>
            <a:r>
              <a:rPr lang="en-US" dirty="0"/>
              <a:t>c.    For vaginal bleeding: visualize the bleeding and ask about quality and quantity.</a:t>
            </a:r>
            <a:endParaRPr lang="en-IN" dirty="0"/>
          </a:p>
          <a:p>
            <a:pPr>
              <a:defRPr/>
            </a:pPr>
            <a:r>
              <a:rPr lang="en-US" dirty="0"/>
              <a:t>d.    Observe for vaginal discharge.</a:t>
            </a:r>
            <a:endParaRPr lang="en-IN" dirty="0"/>
          </a:p>
          <a:p>
            <a:pPr>
              <a:defRPr/>
            </a:pPr>
            <a:r>
              <a:rPr lang="en-US" dirty="0"/>
              <a:t>e.    Fever, nausea, and vomiting are considered significant in gynecologic emergencies.</a:t>
            </a:r>
            <a:endParaRPr lang="en-IN" dirty="0"/>
          </a:p>
          <a:p>
            <a:pPr>
              <a:defRPr/>
            </a:pPr>
            <a:r>
              <a:rPr lang="en-US" dirty="0"/>
              <a:t>f.    Syncope is considered significant; treat as being in shock until proven otherwise.</a:t>
            </a:r>
            <a:endParaRPr lang="en-IN" dirty="0"/>
          </a:p>
          <a:p>
            <a:pPr>
              <a:defRPr/>
            </a:pPr>
            <a:endParaRPr lang="en-US" dirty="0">
              <a:cs typeface="+mn-cs"/>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CFED6C-8CE6-A34A-B2F3-9AA3C7F6B359}" type="slidenum">
              <a:rPr lang="en-US" altLang="en-US" sz="1200"/>
              <a:pPr eaLnBrk="1" hangingPunct="1"/>
              <a:t>31</a:t>
            </a:fld>
            <a:endParaRPr lang="en-US" altLang="en-US" sz="1200" dirty="0"/>
          </a:p>
        </p:txBody>
      </p:sp>
    </p:spTree>
    <p:extLst>
      <p:ext uri="{BB962C8B-B14F-4D97-AF65-F5344CB8AC3E}">
        <p14:creationId xmlns:p14="http://schemas.microsoft.com/office/powerpoint/2010/main" val="599886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Assess the patient’s:</a:t>
            </a:r>
            <a:endParaRPr lang="en-IN" altLang="en-US" dirty="0">
              <a:latin typeface="Times New Roman" charset="0"/>
              <a:ea typeface="MS PGothic" charset="-128"/>
            </a:endParaRPr>
          </a:p>
          <a:p>
            <a:r>
              <a:rPr lang="en-US" altLang="en-US" dirty="0">
                <a:latin typeface="Times New Roman" charset="0"/>
                <a:ea typeface="MS PGothic" charset="-128"/>
              </a:rPr>
              <a:t>       a.   Heart rate, rhythm, and quality</a:t>
            </a:r>
            <a:endParaRPr lang="en-IN" altLang="en-US" dirty="0">
              <a:latin typeface="Times New Roman" charset="0"/>
              <a:ea typeface="MS PGothic" charset="-128"/>
            </a:endParaRPr>
          </a:p>
          <a:p>
            <a:r>
              <a:rPr lang="en-US" altLang="en-US" dirty="0">
                <a:latin typeface="Times New Roman" charset="0"/>
                <a:ea typeface="MS PGothic" charset="-128"/>
              </a:rPr>
              <a:t>       b    Respiratory rate, rhythm, and quality</a:t>
            </a:r>
            <a:endParaRPr lang="en-IN" altLang="en-US" dirty="0">
              <a:latin typeface="Times New Roman" charset="0"/>
              <a:ea typeface="MS PGothic" charset="-128"/>
            </a:endParaRPr>
          </a:p>
          <a:p>
            <a:r>
              <a:rPr lang="en-US" altLang="en-US" dirty="0">
                <a:latin typeface="Times New Roman" charset="0"/>
                <a:ea typeface="MS PGothic" charset="-128"/>
              </a:rPr>
              <a:t>       c.   Skin color, temperature, and condition</a:t>
            </a:r>
            <a:endParaRPr lang="en-IN" altLang="en-US" dirty="0">
              <a:latin typeface="Times New Roman" charset="0"/>
              <a:ea typeface="MS PGothic" charset="-128"/>
            </a:endParaRPr>
          </a:p>
          <a:p>
            <a:r>
              <a:rPr lang="en-US" altLang="en-US" dirty="0">
                <a:latin typeface="Times New Roman" charset="0"/>
                <a:ea typeface="MS PGothic" charset="-128"/>
              </a:rPr>
              <a:t>       d.   Capillary refill time</a:t>
            </a:r>
            <a:endParaRPr lang="en-IN" altLang="en-US" dirty="0">
              <a:latin typeface="Times New Roman" charset="0"/>
              <a:ea typeface="MS PGothic" charset="-128"/>
            </a:endParaRPr>
          </a:p>
          <a:p>
            <a:r>
              <a:rPr lang="en-US" altLang="en-US" dirty="0">
                <a:latin typeface="Times New Roman" charset="0"/>
                <a:ea typeface="MS PGothic" charset="-128"/>
              </a:rPr>
              <a:t>       e.   Blood pressure</a:t>
            </a:r>
            <a:endParaRPr lang="en-IN" altLang="en-US" dirty="0">
              <a:latin typeface="Times New Roman" charset="0"/>
              <a:ea typeface="MS PGothic" charset="-128"/>
            </a:endParaRPr>
          </a:p>
          <a:p>
            <a:r>
              <a:rPr lang="en-US" altLang="en-US" dirty="0">
                <a:latin typeface="Times New Roman" charset="0"/>
                <a:ea typeface="MS PGothic" charset="-128"/>
              </a:rPr>
              <a:t>       f.   Consider obtaining orthostatic vital signs if bleeding is known or suspected.</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DC2AD6-B79E-CA4E-958D-EC68DDFDF585}" type="slidenum">
              <a:rPr lang="en-US" altLang="en-US" sz="1200"/>
              <a:pPr eaLnBrk="1" hangingPunct="1"/>
              <a:t>32</a:t>
            </a:fld>
            <a:endParaRPr lang="en-US" altLang="en-US" sz="1200" dirty="0"/>
          </a:p>
        </p:txBody>
      </p:sp>
    </p:spTree>
    <p:extLst>
      <p:ext uri="{BB962C8B-B14F-4D97-AF65-F5344CB8AC3E}">
        <p14:creationId xmlns:p14="http://schemas.microsoft.com/office/powerpoint/2010/main" val="2009141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US" altLang="en-US" sz="1400" dirty="0">
                <a:latin typeface="Times New Roman" charset="0"/>
                <a:ea typeface="MS PGothic" charset="-128"/>
              </a:rPr>
              <a:t>F.   Reassessment</a:t>
            </a:r>
          </a:p>
          <a:p>
            <a:r>
              <a:rPr lang="en-US" altLang="en-US" dirty="0">
                <a:latin typeface="Times New Roman" charset="0"/>
                <a:ea typeface="MS PGothic" charset="-128"/>
              </a:rPr>
              <a:t>      1.    Repeat the primary assessment.</a:t>
            </a:r>
            <a:endParaRPr lang="en-IN" altLang="en-US" dirty="0">
              <a:latin typeface="Times New Roman" charset="0"/>
              <a:ea typeface="MS PGothic" charset="-128"/>
            </a:endParaRPr>
          </a:p>
          <a:p>
            <a:r>
              <a:rPr lang="en-US" altLang="en-US" dirty="0">
                <a:latin typeface="Times New Roman" charset="0"/>
                <a:ea typeface="MS PGothic" charset="-128"/>
              </a:rPr>
              <a:t>      2.   There are very few interventions with a gynecologic emergency.</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1E3BDD-2089-294E-BA57-4B4A83AD63C3}"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658128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Communicate all relevant information to the staff at the receiving hospital, including the possibility of pregnancy.</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DF0D4C4-848C-4C49-9D2F-15B4EA5AF20F}" type="slidenum">
              <a:rPr lang="en-US" altLang="en-US" sz="1200"/>
              <a:pPr eaLnBrk="1" hangingPunct="1"/>
              <a:t>34</a:t>
            </a:fld>
            <a:endParaRPr lang="en-US" altLang="en-US" sz="1200" dirty="0"/>
          </a:p>
        </p:txBody>
      </p:sp>
    </p:spTree>
    <p:extLst>
      <p:ext uri="{BB962C8B-B14F-4D97-AF65-F5344CB8AC3E}">
        <p14:creationId xmlns:p14="http://schemas.microsoft.com/office/powerpoint/2010/main" val="267437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V. Emergency Medical Care</a:t>
            </a:r>
          </a:p>
          <a:p>
            <a:r>
              <a:rPr lang="en-US" altLang="en-US" dirty="0">
                <a:latin typeface="Times New Roman" charset="0"/>
                <a:ea typeface="MS PGothic" charset="-128"/>
              </a:rPr>
              <a:t>A.    Maintain the patient’s privacy as much as possible.</a:t>
            </a:r>
            <a:endParaRPr lang="en-IN" altLang="en-US" dirty="0">
              <a:latin typeface="Times New Roman" charset="0"/>
              <a:ea typeface="MS PGothic" charset="-128"/>
            </a:endParaRPr>
          </a:p>
          <a:p>
            <a:r>
              <a:rPr lang="en-US" altLang="en-US" dirty="0">
                <a:latin typeface="Times New Roman" charset="0"/>
                <a:ea typeface="MS PGothic" charset="-128"/>
              </a:rPr>
              <a:t>       1.    If in a public place, move her to the ambulance.</a:t>
            </a:r>
            <a:endParaRPr lang="en-IN" altLang="en-US" dirty="0">
              <a:latin typeface="Times New Roman" charset="0"/>
              <a:ea typeface="MS PGothic" charset="-128"/>
            </a:endParaRPr>
          </a:p>
          <a:p>
            <a:r>
              <a:rPr lang="en-US" altLang="en-US" dirty="0">
                <a:latin typeface="Times New Roman" charset="0"/>
                <a:ea typeface="MS PGothic" charset="-128"/>
              </a:rPr>
              <a:t>       2.    Have a female EMT participate in the patient’s care if possible.</a:t>
            </a:r>
            <a:endParaRPr lang="en-IN" altLang="en-US" dirty="0">
              <a:latin typeface="Times New Roman" charset="0"/>
              <a:ea typeface="MS PGothic" charset="-128"/>
            </a:endParaRPr>
          </a:p>
          <a:p>
            <a:endParaRPr lang="en-US" altLang="en-US" dirty="0">
              <a:solidFill>
                <a:srgbClr val="000000"/>
              </a:solidFill>
              <a:latin typeface="Times New Roman" charset="0"/>
              <a:ea typeface="MS PGothic"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8B0378-4978-0A4E-BE00-B39342BC7880}"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39495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r>
              <a:rPr lang="en-US" sz="1200" b="0" kern="1200" dirty="0">
                <a:solidFill>
                  <a:schemeClr val="tx1"/>
                </a:solidFill>
                <a:effectLst/>
                <a:latin typeface="Times New Roman" pitchFamily="18" charset="0"/>
                <a:ea typeface="MS PGothic" pitchFamily="34" charset="-128"/>
                <a:cs typeface="MS PGothic" charset="0"/>
              </a:rPr>
              <a:t>B.   Excessive internal vaginal bleeding </a:t>
            </a:r>
          </a:p>
          <a:p>
            <a:r>
              <a:rPr lang="en-US" sz="1200" kern="1200" dirty="0">
                <a:solidFill>
                  <a:schemeClr val="tx1"/>
                </a:solidFill>
                <a:effectLst/>
                <a:latin typeface="Times New Roman" pitchFamily="18" charset="0"/>
                <a:ea typeface="MS PGothic" pitchFamily="34" charset="-128"/>
                <a:cs typeface="MS PGothic" charset="0"/>
              </a:rPr>
              <a:t>      1.   Use sanitary pads on the external genitalia to absorb the blood.</a:t>
            </a:r>
          </a:p>
          <a:p>
            <a:r>
              <a:rPr lang="en-US" sz="1200" kern="1200" dirty="0">
                <a:solidFill>
                  <a:schemeClr val="tx1"/>
                </a:solidFill>
                <a:effectLst/>
                <a:latin typeface="Times New Roman" pitchFamily="18" charset="0"/>
                <a:ea typeface="MS PGothic" pitchFamily="34" charset="-128"/>
                <a:cs typeface="MS PGothic" charset="0"/>
              </a:rPr>
              <a:t>      2.   Document the number of sanitary pads that were saturated with blood.</a:t>
            </a:r>
          </a:p>
          <a:p>
            <a:r>
              <a:rPr lang="en-US" sz="1200" b="0" kern="1200" dirty="0">
                <a:solidFill>
                  <a:schemeClr val="tx1"/>
                </a:solidFill>
                <a:effectLst/>
                <a:latin typeface="Times New Roman" pitchFamily="18" charset="0"/>
                <a:ea typeface="MS PGothic" pitchFamily="34" charset="-128"/>
                <a:cs typeface="MS PGothic" charset="0"/>
              </a:rPr>
              <a:t>C.   The external genitals have a rich nerve supply.</a:t>
            </a:r>
          </a:p>
          <a:p>
            <a:r>
              <a:rPr lang="en-US" sz="1200" kern="1200" dirty="0">
                <a:solidFill>
                  <a:schemeClr val="tx1"/>
                </a:solidFill>
                <a:effectLst/>
                <a:latin typeface="Times New Roman" pitchFamily="18" charset="0"/>
                <a:ea typeface="MS PGothic" pitchFamily="34" charset="-128"/>
                <a:cs typeface="MS PGothic" charset="0"/>
              </a:rPr>
              <a:t>      1.   This makes injuries to the area very painful.</a:t>
            </a:r>
          </a:p>
          <a:p>
            <a:pPr>
              <a:defRPr/>
            </a:pPr>
            <a:endParaRPr lang="en-US" dirty="0">
              <a:cs typeface="+mn-cs"/>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94DEF8-55A8-3E40-92F4-1CDF715F9B10}"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591554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a:defRPr/>
            </a:pPr>
            <a:r>
              <a:rPr lang="en-US" dirty="0"/>
              <a:t>2.    Treat external lacerations, abrasions, or tears with sterile compresses.</a:t>
            </a:r>
            <a:endParaRPr lang="en-IN" dirty="0"/>
          </a:p>
          <a:p>
            <a:pPr>
              <a:defRPr/>
            </a:pPr>
            <a:r>
              <a:rPr lang="en-US" dirty="0"/>
              <a:t>       a.    Under no circumstances should you pack or place dressings in the vagina.</a:t>
            </a:r>
            <a:endParaRPr lang="en-IN"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56997A-C706-124F-A6AB-FBBBF3F5180F}"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93182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a:spcBef>
                <a:spcPts val="1800"/>
              </a:spcBef>
              <a:spcAft>
                <a:spcPts val="600"/>
              </a:spcAft>
              <a:defRPr/>
            </a:pPr>
            <a:r>
              <a:rPr lang="en-US" sz="2000" dirty="0">
                <a:latin typeface="Times New Roman"/>
                <a:ea typeface="Times New Roman"/>
                <a:cs typeface="+mn-cs"/>
              </a:rPr>
              <a:t>VI. Assessment and Management of Specific Conditions</a:t>
            </a:r>
          </a:p>
          <a:p>
            <a:pPr marL="228600" indent="-228600">
              <a:spcBef>
                <a:spcPts val="600"/>
              </a:spcBef>
              <a:spcAft>
                <a:spcPts val="600"/>
              </a:spcAft>
              <a:tabLst>
                <a:tab pos="228600" algn="l"/>
              </a:tabLst>
              <a:defRPr/>
            </a:pPr>
            <a:r>
              <a:rPr lang="en-US" sz="1400" dirty="0">
                <a:latin typeface="Times New Roman"/>
                <a:ea typeface="Times New Roman"/>
                <a:cs typeface="+mn-cs"/>
              </a:rPr>
              <a:t>A.	Pelvic inflammatory disease (PID)</a:t>
            </a:r>
          </a:p>
          <a:p>
            <a:pPr>
              <a:defRPr/>
            </a:pPr>
            <a:r>
              <a:rPr lang="en-US" dirty="0"/>
              <a:t>      1.    A patient with PID will complain of abdominal pain.</a:t>
            </a:r>
            <a:endParaRPr lang="en-IN" dirty="0"/>
          </a:p>
          <a:p>
            <a:pPr>
              <a:defRPr/>
            </a:pPr>
            <a:r>
              <a:rPr lang="en-US" dirty="0"/>
              <a:t>             a.    Pain usually starts during or after normal menstruation.</a:t>
            </a:r>
            <a:endParaRPr lang="en-IN" dirty="0"/>
          </a:p>
          <a:p>
            <a:pPr>
              <a:defRPr/>
            </a:pPr>
            <a:r>
              <a:rPr lang="en-US" dirty="0"/>
              <a:t>             </a:t>
            </a:r>
            <a:r>
              <a:rPr lang="en-US" dirty="0" err="1"/>
              <a:t>b.</a:t>
            </a:r>
            <a:r>
              <a:rPr lang="en-US" dirty="0"/>
              <a:t>    The pain may be made worse by walking. Patients often present with a distinctive gait that appears as a shuffle.</a:t>
            </a:r>
            <a:endParaRPr lang="en-IN" dirty="0"/>
          </a:p>
          <a:p>
            <a:pPr>
              <a:defRPr/>
            </a:pPr>
            <a:r>
              <a:rPr lang="en-US" dirty="0"/>
              <a:t>      2.    Prehospital treatment is limited.</a:t>
            </a:r>
            <a:endParaRPr lang="en-IN" dirty="0"/>
          </a:p>
          <a:p>
            <a:pPr>
              <a:defRPr/>
            </a:pPr>
            <a:r>
              <a:rPr lang="en-US" dirty="0"/>
              <a:t>      3.    Nonemergency transport is usually recommended.</a:t>
            </a:r>
            <a:endParaRPr lang="en-IN" dirty="0"/>
          </a:p>
          <a:p>
            <a:pPr>
              <a:defRPr/>
            </a:pPr>
            <a:r>
              <a:rPr lang="en-US" dirty="0"/>
              <a:t>		</a:t>
            </a:r>
            <a:endParaRPr lang="en-US" dirty="0">
              <a:cs typeface="+mn-cs"/>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8D07ABF-EC04-EE46-BAF4-C88E3AD55111}"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974789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Times New Roman"/>
                <a:ea typeface="Times New Roman"/>
                <a:cs typeface="+mn-cs"/>
              </a:rPr>
              <a:t>Lecture Outline</a:t>
            </a:r>
          </a:p>
          <a:p>
            <a:pPr>
              <a:defRPr/>
            </a:pPr>
            <a:endParaRPr lang="en-US" dirty="0">
              <a:latin typeface="Times New Roman"/>
              <a:ea typeface="Times New Roman"/>
              <a:cs typeface="+mn-cs"/>
            </a:endParaRPr>
          </a:p>
          <a:p>
            <a:pPr marL="228600" indent="-228600">
              <a:spcBef>
                <a:spcPts val="600"/>
              </a:spcBef>
              <a:spcAft>
                <a:spcPts val="600"/>
              </a:spcAft>
              <a:tabLst>
                <a:tab pos="228600" algn="l"/>
              </a:tabLst>
              <a:defRPr/>
            </a:pPr>
            <a:r>
              <a:rPr lang="en-US" sz="1400" dirty="0">
                <a:latin typeface="Times New Roman"/>
                <a:ea typeface="Times New Roman"/>
                <a:cs typeface="+mn-cs"/>
              </a:rPr>
              <a:t>B.	Sexual assault</a:t>
            </a:r>
          </a:p>
          <a:p>
            <a:pPr>
              <a:defRPr/>
            </a:pPr>
            <a:r>
              <a:rPr lang="en-US" dirty="0"/>
              <a:t>      1.    Sexual assault and rape are common in the United States.</a:t>
            </a:r>
            <a:endParaRPr lang="en-IN" dirty="0"/>
          </a:p>
          <a:p>
            <a:pPr>
              <a:defRPr/>
            </a:pPr>
            <a:r>
              <a:rPr lang="en-US" dirty="0"/>
              <a:t>              a.    One in five women has reported being raped.</a:t>
            </a:r>
            <a:endParaRPr lang="en-IN" dirty="0"/>
          </a:p>
          <a:p>
            <a:pPr>
              <a:defRPr/>
            </a:pPr>
            <a:r>
              <a:rPr lang="en-US" dirty="0"/>
              <a:t>              </a:t>
            </a:r>
            <a:r>
              <a:rPr lang="en-US" dirty="0" err="1"/>
              <a:t>b.</a:t>
            </a:r>
            <a:r>
              <a:rPr lang="en-US" dirty="0"/>
              <a:t>    One in three women will be sexually molested, often before the age of 12 years.</a:t>
            </a:r>
            <a:endParaRPr lang="en-IN" dirty="0"/>
          </a:p>
          <a:p>
            <a:pPr>
              <a:defRPr/>
            </a:pPr>
            <a:r>
              <a:rPr lang="en-US" dirty="0"/>
              <a:t>       2.    EMTs called on to treat a victim of sexual assault face many complex issues.</a:t>
            </a:r>
            <a:endParaRPr lang="en-IN" dirty="0"/>
          </a:p>
          <a:p>
            <a:pPr>
              <a:defRPr/>
            </a:pPr>
            <a:r>
              <a:rPr lang="en-US" dirty="0"/>
              <a:t>              a.    Issues range from obvious medical ones to serious psychological and legal issues.</a:t>
            </a:r>
            <a:endParaRPr lang="en-IN" dirty="0"/>
          </a:p>
          <a:p>
            <a:pPr>
              <a:defRPr/>
            </a:pPr>
            <a:endParaRPr lang="en-US" dirty="0">
              <a:cs typeface="+mn-cs"/>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C6CA2F-E575-4A45-9C8E-9207B73B7364}" type="slidenum">
              <a:rPr lang="en-US" altLang="en-US" sz="1200"/>
              <a:pPr eaLnBrk="1" hangingPunct="1"/>
              <a:t>39</a:t>
            </a:fld>
            <a:endParaRPr lang="en-US" altLang="en-US" sz="1200" dirty="0"/>
          </a:p>
        </p:txBody>
      </p:sp>
    </p:spTree>
    <p:extLst>
      <p:ext uri="{BB962C8B-B14F-4D97-AF65-F5344CB8AC3E}">
        <p14:creationId xmlns:p14="http://schemas.microsoft.com/office/powerpoint/2010/main" val="926941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1800"/>
              </a:spcBef>
              <a:spcAft>
                <a:spcPts val="600"/>
              </a:spcAft>
              <a:defRPr/>
            </a:pPr>
            <a:r>
              <a:rPr lang="en-US" dirty="0">
                <a:latin typeface="Times New Roman"/>
                <a:ea typeface="Times New Roman"/>
                <a:cs typeface="+mn-cs"/>
              </a:rPr>
              <a:t>Lecture Outline</a:t>
            </a:r>
          </a:p>
          <a:p>
            <a:pPr>
              <a:spcBef>
                <a:spcPts val="1800"/>
              </a:spcBef>
              <a:spcAft>
                <a:spcPts val="600"/>
              </a:spcAft>
              <a:defRPr/>
            </a:pPr>
            <a:endParaRPr lang="en-US" dirty="0">
              <a:latin typeface="Times New Roman"/>
              <a:ea typeface="Times New Roman"/>
              <a:cs typeface="+mn-cs"/>
            </a:endParaRPr>
          </a:p>
          <a:p>
            <a:pPr>
              <a:defRPr/>
            </a:pPr>
            <a:r>
              <a:rPr lang="en-US" dirty="0"/>
              <a:t>3.    You may be the first person the victim has contact with after the encounter.</a:t>
            </a:r>
            <a:endParaRPr lang="en-IN" dirty="0"/>
          </a:p>
          <a:p>
            <a:pPr>
              <a:defRPr/>
            </a:pPr>
            <a:r>
              <a:rPr lang="en-US" dirty="0"/>
              <a:t>       a.    Professionalism, tact, kindness, and sensitivity are important.</a:t>
            </a:r>
            <a:endParaRPr lang="en-IN" dirty="0"/>
          </a:p>
          <a:p>
            <a:pPr>
              <a:spcBef>
                <a:spcPts val="1800"/>
              </a:spcBef>
              <a:spcAft>
                <a:spcPts val="600"/>
              </a:spcAft>
              <a:defRPr/>
            </a:pPr>
            <a:endParaRPr lang="en-US" dirty="0">
              <a:latin typeface="Times New Roman"/>
              <a:ea typeface="Times New Roman"/>
              <a:cs typeface="+mn-cs"/>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101443-5B9C-454D-AC29-1E7D50921E70}" type="slidenum">
              <a:rPr lang="en-US" altLang="en-US" sz="1200"/>
              <a:pPr eaLnBrk="1" hangingPunct="1"/>
              <a:t>40</a:t>
            </a:fld>
            <a:endParaRPr lang="en-US" altLang="en-US" sz="1200" dirty="0"/>
          </a:p>
        </p:txBody>
      </p:sp>
    </p:spTree>
    <p:extLst>
      <p:ext uri="{BB962C8B-B14F-4D97-AF65-F5344CB8AC3E}">
        <p14:creationId xmlns:p14="http://schemas.microsoft.com/office/powerpoint/2010/main" val="126681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1800"/>
              </a:spcBef>
              <a:spcAft>
                <a:spcPts val="600"/>
              </a:spcAft>
              <a:defRPr/>
            </a:pPr>
            <a:r>
              <a:rPr lang="en-US" sz="2000" dirty="0">
                <a:latin typeface="Times New Roman"/>
                <a:ea typeface="Times New Roman"/>
                <a:cs typeface="+mn-cs"/>
              </a:rPr>
              <a:t>Lecture Outline</a:t>
            </a:r>
          </a:p>
          <a:p>
            <a:pPr marL="514350" indent="-514350">
              <a:spcBef>
                <a:spcPts val="1800"/>
              </a:spcBef>
              <a:spcAft>
                <a:spcPts val="600"/>
              </a:spcAft>
              <a:buFontTx/>
              <a:buAutoNum type="romanUcPeriod"/>
              <a:defRPr/>
            </a:pPr>
            <a:endParaRPr lang="en-US" sz="2000" dirty="0">
              <a:latin typeface="Times New Roman"/>
              <a:ea typeface="Times New Roman"/>
              <a:cs typeface="+mn-cs"/>
            </a:endParaRPr>
          </a:p>
          <a:p>
            <a:pPr>
              <a:spcBef>
                <a:spcPts val="1800"/>
              </a:spcBef>
              <a:spcAft>
                <a:spcPts val="600"/>
              </a:spcAft>
              <a:defRPr/>
            </a:pPr>
            <a:r>
              <a:rPr lang="en-US" sz="2000" dirty="0">
                <a:latin typeface="Times New Roman"/>
                <a:ea typeface="Times New Roman"/>
                <a:cs typeface="+mn-cs"/>
              </a:rPr>
              <a:t>I. Introduction</a:t>
            </a:r>
          </a:p>
          <a:p>
            <a:pPr marL="228600" indent="-228600">
              <a:spcBef>
                <a:spcPts val="600"/>
              </a:spcBef>
              <a:spcAft>
                <a:spcPts val="600"/>
              </a:spcAft>
              <a:tabLst>
                <a:tab pos="228600" algn="l"/>
              </a:tabLst>
              <a:defRPr/>
            </a:pPr>
            <a:r>
              <a:rPr lang="en-US" sz="1400" dirty="0">
                <a:latin typeface="Times New Roman"/>
                <a:ea typeface="Times New Roman"/>
                <a:cs typeface="+mn-cs"/>
              </a:rPr>
              <a:t>A.	Women are uniquely designed to conceive and give birth.</a:t>
            </a:r>
          </a:p>
          <a:p>
            <a:pPr marL="457200" indent="-228600">
              <a:spcBef>
                <a:spcPts val="600"/>
              </a:spcBef>
              <a:spcAft>
                <a:spcPts val="600"/>
              </a:spcAft>
              <a:tabLst>
                <a:tab pos="228600" algn="l"/>
                <a:tab pos="-11430" algn="l"/>
              </a:tabLst>
              <a:defRPr/>
            </a:pPr>
            <a:r>
              <a:rPr lang="en-US" dirty="0"/>
              <a:t>1.    Women are susceptible to a number of problems that do not occur in men.</a:t>
            </a:r>
            <a:endParaRPr lang="en-US" dirty="0">
              <a:solidFill>
                <a:srgbClr val="000000"/>
              </a:solidFill>
              <a:latin typeface="Times New Roman"/>
              <a:ea typeface="Times New Roman"/>
              <a:cs typeface="Berkeley-Book"/>
            </a:endParaRPr>
          </a:p>
          <a:p>
            <a:pPr>
              <a:defRPr/>
            </a:pPr>
            <a:endParaRPr lang="en-US" dirty="0">
              <a:cs typeface="+mn-cs"/>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C06A01-2194-9441-A58F-067C8F6C8A59}" type="slidenum">
              <a:rPr lang="en-US" altLang="en-US" sz="1200"/>
              <a:pPr eaLnBrk="1" hangingPunct="1"/>
              <a:t>5</a:t>
            </a:fld>
            <a:endParaRPr lang="en-US" altLang="en-US" sz="1200" dirty="0"/>
          </a:p>
        </p:txBody>
      </p:sp>
    </p:spTree>
    <p:extLst>
      <p:ext uri="{BB962C8B-B14F-4D97-AF65-F5344CB8AC3E}">
        <p14:creationId xmlns:p14="http://schemas.microsoft.com/office/powerpoint/2010/main" val="112203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When performing your assessment, be aware of drugs used during sexual assault or rape to incapacitate a person.</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5.    If possible, give the patient the option of being treated by a female EMT.</a:t>
            </a:r>
          </a:p>
          <a:p>
            <a:r>
              <a:rPr lang="en-US" altLang="en-US" dirty="0">
                <a:latin typeface="Times New Roman" charset="0"/>
                <a:ea typeface="MS PGothic" charset="-128"/>
              </a:rPr>
              <a:t>	</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5FD788-AFEB-5940-B38E-164C93396B4D}"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126860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6.   Your focus should be:</a:t>
            </a:r>
            <a:endParaRPr lang="en-IN" altLang="en-US" dirty="0">
              <a:latin typeface="Times New Roman" charset="0"/>
              <a:ea typeface="MS PGothic" charset="-128"/>
            </a:endParaRPr>
          </a:p>
          <a:p>
            <a:r>
              <a:rPr lang="en-US" altLang="en-US" dirty="0">
                <a:latin typeface="Times New Roman" charset="0"/>
                <a:ea typeface="MS PGothic" charset="-128"/>
              </a:rPr>
              <a:t>      a.    Medical treatment of patient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Psychological care of patient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Preserve evidence</a:t>
            </a:r>
            <a:endParaRPr lang="en-IN" altLang="en-US" dirty="0">
              <a:latin typeface="Times New Roman" charset="0"/>
              <a:ea typeface="MS PGothic" charset="-128"/>
            </a:endParaRPr>
          </a:p>
          <a:p>
            <a:r>
              <a:rPr lang="en-US" altLang="en-US" dirty="0">
                <a:latin typeface="Times New Roman" charset="0"/>
                <a:ea typeface="MS PGothic" charset="-128"/>
              </a:rPr>
              <a:t>7.   It may be necessary to persuade the patient not to clean herself.</a:t>
            </a:r>
            <a:endParaRPr lang="en-IN" altLang="en-US" dirty="0">
              <a:latin typeface="Times New Roman" charset="0"/>
              <a:ea typeface="MS PGothic" charset="-128"/>
            </a:endParaRPr>
          </a:p>
          <a:p>
            <a:r>
              <a:rPr lang="en-US" altLang="en-US" dirty="0">
                <a:latin typeface="Times New Roman" charset="0"/>
                <a:ea typeface="MS PGothic" charset="-128"/>
              </a:rPr>
              <a:t>8.   Offer to call the local rape crisis center for the patient.</a:t>
            </a:r>
            <a:endParaRPr lang="en-IN" altLang="en-US" dirty="0">
              <a:latin typeface="Times New Roman" charset="0"/>
              <a:ea typeface="MS PGothic" charset="-128"/>
            </a:endParaRPr>
          </a:p>
          <a:p>
            <a:r>
              <a:rPr lang="en-US" altLang="en-US" dirty="0">
                <a:latin typeface="Times New Roman" charset="0"/>
                <a:ea typeface="MS PGothic" charset="-128"/>
              </a:rPr>
              <a:t>9.   Take the patient’s history and limit any physical examination to a brief survey for life-threatening injuries.</a:t>
            </a:r>
            <a:endParaRPr lang="en-IN" altLang="en-US" dirty="0">
              <a:latin typeface="Times New Roman" charset="0"/>
              <a:ea typeface="MS PGothic" charset="-128"/>
            </a:endParaRPr>
          </a:p>
          <a:p>
            <a:pPr>
              <a:spcBef>
                <a:spcPts val="600"/>
              </a:spcBef>
              <a:spcAft>
                <a:spcPts val="600"/>
              </a:spcAft>
            </a:pPr>
            <a:endParaRPr lang="en-US" altLang="en-US" dirty="0">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DE60EE-EEF2-EF4B-B029-5DC8E2872591}"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42545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This table shows treatment principles for victims of sexual assault.</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24365AD-A53E-964D-B7FF-EC5FBB94FFFD}"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32129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1800"/>
              </a:spcBef>
              <a:spcAft>
                <a:spcPts val="600"/>
              </a:spcAft>
              <a:defRPr/>
            </a:pPr>
            <a:r>
              <a:rPr lang="en-US" dirty="0">
                <a:latin typeface="Times New Roman"/>
                <a:ea typeface="Times New Roman"/>
                <a:cs typeface="+mn-cs"/>
              </a:rPr>
              <a:t>Lecture Outline</a:t>
            </a:r>
          </a:p>
          <a:p>
            <a:pPr>
              <a:spcBef>
                <a:spcPts val="1800"/>
              </a:spcBef>
              <a:spcAft>
                <a:spcPts val="600"/>
              </a:spcAft>
              <a:defRPr/>
            </a:pPr>
            <a:endParaRPr lang="en-US" dirty="0">
              <a:latin typeface="Times New Roman"/>
              <a:ea typeface="Times New Roman"/>
              <a:cs typeface="+mn-cs"/>
            </a:endParaRPr>
          </a:p>
          <a:p>
            <a:pPr>
              <a:spcBef>
                <a:spcPts val="1800"/>
              </a:spcBef>
              <a:spcAft>
                <a:spcPts val="600"/>
              </a:spcAft>
              <a:defRPr/>
            </a:pPr>
            <a:r>
              <a:rPr lang="en-US" sz="2000" dirty="0">
                <a:latin typeface="Times New Roman"/>
                <a:ea typeface="Times New Roman"/>
                <a:cs typeface="+mn-cs"/>
              </a:rPr>
              <a:t>II. Anatomy and Physiology</a:t>
            </a:r>
          </a:p>
          <a:p>
            <a:pPr>
              <a:defRPr/>
            </a:pPr>
            <a:r>
              <a:rPr lang="en-US" dirty="0"/>
              <a:t>A.    The female reproductive system includes internal and external structures.</a:t>
            </a:r>
            <a:endParaRPr lang="en-IN" dirty="0"/>
          </a:p>
          <a:p>
            <a:pPr>
              <a:defRPr/>
            </a:pPr>
            <a:r>
              <a:rPr lang="en-US" dirty="0"/>
              <a:t>B.    External female genitalia</a:t>
            </a:r>
            <a:endParaRPr lang="en-IN" dirty="0"/>
          </a:p>
          <a:p>
            <a:pPr>
              <a:defRPr/>
            </a:pPr>
            <a:r>
              <a:rPr lang="en-US" dirty="0"/>
              <a:t>       1.   Vaginal opening </a:t>
            </a:r>
          </a:p>
          <a:p>
            <a:pPr>
              <a:defRPr/>
            </a:pPr>
            <a:r>
              <a:rPr lang="en-US" dirty="0"/>
              <a:t>       2.   Labia majora and labia minora.</a:t>
            </a:r>
            <a:endParaRPr lang="en-IN" dirty="0"/>
          </a:p>
          <a:p>
            <a:pPr>
              <a:defRPr/>
            </a:pPr>
            <a:r>
              <a:rPr lang="en-US" dirty="0"/>
              <a:t>       3.   Clitoris </a:t>
            </a:r>
          </a:p>
          <a:p>
            <a:pPr>
              <a:defRPr/>
            </a:pPr>
            <a:r>
              <a:rPr lang="en-US" dirty="0"/>
              <a:t>       4.   Perineum</a:t>
            </a:r>
            <a:endParaRPr lang="en-US" dirty="0">
              <a:latin typeface="Times New Roman"/>
              <a:ea typeface="Times New Roman"/>
              <a:cs typeface="+mn-cs"/>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2F74E3-5C1F-F74E-B514-EA0A4EF44DF0}" type="slidenum">
              <a:rPr lang="en-US" altLang="en-US" sz="1200"/>
              <a:pPr eaLnBrk="1" hangingPunct="1"/>
              <a:t>6</a:t>
            </a:fld>
            <a:endParaRPr lang="en-US" altLang="en-US" sz="1200" dirty="0"/>
          </a:p>
        </p:txBody>
      </p:sp>
    </p:spTree>
    <p:extLst>
      <p:ext uri="{BB962C8B-B14F-4D97-AF65-F5344CB8AC3E}">
        <p14:creationId xmlns:p14="http://schemas.microsoft.com/office/powerpoint/2010/main" val="32149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external female genitalia. </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913BD0-2F7B-6947-9396-244CF42C8B78}" type="slidenum">
              <a:rPr lang="en-US" altLang="en-US" sz="1200"/>
              <a:pPr eaLnBrk="1" hangingPunct="1"/>
              <a:t>7</a:t>
            </a:fld>
            <a:endParaRPr lang="en-US" altLang="en-US" sz="1200" dirty="0"/>
          </a:p>
        </p:txBody>
      </p:sp>
    </p:spTree>
    <p:extLst>
      <p:ext uri="{BB962C8B-B14F-4D97-AF65-F5344CB8AC3E}">
        <p14:creationId xmlns:p14="http://schemas.microsoft.com/office/powerpoint/2010/main" val="35695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Internal structures</a:t>
            </a:r>
            <a:endParaRPr lang="en-IN" altLang="en-US" dirty="0">
              <a:latin typeface="Times New Roman" charset="0"/>
              <a:ea typeface="MS PGothic" charset="-128"/>
            </a:endParaRPr>
          </a:p>
          <a:p>
            <a:r>
              <a:rPr lang="en-US" altLang="en-US" dirty="0">
                <a:latin typeface="Times New Roman" charset="0"/>
                <a:ea typeface="MS PGothic" charset="-128"/>
              </a:rPr>
              <a:t>       1.    Ovaries lie on each side of the lower abdomen and produce an ovum (egg).</a:t>
            </a:r>
            <a:endParaRPr lang="en-IN" altLang="en-US" dirty="0">
              <a:latin typeface="Times New Roman" charset="0"/>
              <a:ea typeface="MS PGothic" charset="-128"/>
            </a:endParaRPr>
          </a:p>
          <a:p>
            <a:r>
              <a:rPr lang="en-US" altLang="en-US" dirty="0">
                <a:latin typeface="Times New Roman" charset="0"/>
                <a:ea typeface="MS PGothic" charset="-128"/>
              </a:rPr>
              <a:t>       2.    Fallopian tubes connect each ovary with the uterus.</a:t>
            </a:r>
            <a:endParaRPr lang="en-IN" altLang="en-US" b="1" dirty="0">
              <a:latin typeface="Times New Roman" charset="0"/>
              <a:ea typeface="MS PGothic" charset="-128"/>
            </a:endParaRPr>
          </a:p>
          <a:p>
            <a:pPr>
              <a:spcBef>
                <a:spcPts val="600"/>
              </a:spcBef>
              <a:spcAft>
                <a:spcPts val="600"/>
              </a:spcAft>
            </a:pPr>
            <a:r>
              <a:rPr lang="en-US" altLang="en-US" dirty="0">
                <a:solidFill>
                  <a:srgbClr val="000000"/>
                </a:solidFill>
                <a:latin typeface="Times New Roman" charset="0"/>
                <a:ea typeface="MS PGothic" charset="-128"/>
              </a:rPr>
              <a:t> </a:t>
            </a:r>
          </a:p>
          <a:p>
            <a:endParaRPr lang="en-US" altLang="en-US" dirty="0">
              <a:latin typeface="Times New Roman" charset="0"/>
              <a:ea typeface="MS PGothic"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3837F3-75B5-8C4C-96BC-B49C8D60B7D1}" type="slidenum">
              <a:rPr lang="en-US" altLang="en-US" sz="1200"/>
              <a:pPr eaLnBrk="1" hangingPunct="1"/>
              <a:t>8</a:t>
            </a:fld>
            <a:endParaRPr lang="en-US" altLang="en-US" sz="1200" dirty="0"/>
          </a:p>
        </p:txBody>
      </p:sp>
    </p:spTree>
    <p:extLst>
      <p:ext uri="{BB962C8B-B14F-4D97-AF65-F5344CB8AC3E}">
        <p14:creationId xmlns:p14="http://schemas.microsoft.com/office/powerpoint/2010/main" val="141522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The uterus is the muscular organ where the fetus grows during pregnancy.</a:t>
            </a:r>
            <a:endParaRPr lang="en-IN" altLang="en-US" b="1" dirty="0">
              <a:latin typeface="Times New Roman" charset="0"/>
              <a:ea typeface="MS PGothic" charset="-128"/>
            </a:endParaRPr>
          </a:p>
          <a:p>
            <a:r>
              <a:rPr lang="en-US" altLang="en-US" dirty="0">
                <a:latin typeface="Times New Roman" charset="0"/>
                <a:ea typeface="MS PGothic" charset="-128"/>
              </a:rPr>
              <a:t>4.    The narrowest part of the uterus is the cervix, which opens into the vagina.</a:t>
            </a:r>
            <a:endParaRPr lang="en-IN" altLang="en-US" b="1" dirty="0">
              <a:latin typeface="Times New Roman" charset="0"/>
              <a:ea typeface="MS PGothic" charset="-128"/>
            </a:endParaRPr>
          </a:p>
          <a:p>
            <a:r>
              <a:rPr lang="en-US" altLang="en-US" dirty="0">
                <a:latin typeface="Times New Roman" charset="0"/>
                <a:ea typeface="MS PGothic" charset="-128"/>
              </a:rPr>
              <a:t>5.    The vagina is the outermost cavity of a woman’s reproductive system.</a:t>
            </a:r>
            <a:endParaRPr lang="en-IN" altLang="en-US" b="1"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B67A68-A822-4047-8D33-14A09BA6C7FE}" type="slidenum">
              <a:rPr lang="en-US" altLang="en-US" sz="1200"/>
              <a:pPr eaLnBrk="1" hangingPunct="1"/>
              <a:t>9</a:t>
            </a:fld>
            <a:endParaRPr lang="en-US" altLang="en-US" sz="1200" dirty="0"/>
          </a:p>
        </p:txBody>
      </p:sp>
    </p:spTree>
    <p:extLst>
      <p:ext uri="{BB962C8B-B14F-4D97-AF65-F5344CB8AC3E}">
        <p14:creationId xmlns:p14="http://schemas.microsoft.com/office/powerpoint/2010/main" val="21793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internal female genitalia.</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537E42-1C5D-9145-B144-36B3BEE400E0}"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40949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24</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altLang="en-US" kern="0" dirty="0"/>
              <a:t>Gynecologic Emergencies</a:t>
            </a:r>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Anatomy and Physiology </a:t>
            </a:r>
            <a:r>
              <a:rPr lang="en-US" altLang="en-US" sz="2000" b="0" dirty="0"/>
              <a:t>(5 of 8)</a:t>
            </a:r>
          </a:p>
        </p:txBody>
      </p:sp>
      <p:pic>
        <p:nvPicPr>
          <p:cNvPr id="2050" name="Picture 2" descr="Images of anterior and lateral views of the female reproductive system. Front view has an oval shaped structure with two horn-like structures on both sides. Ovary is seen one on each side. Fallopian tube connects the ovaries to the uterus. Cervix is marked inferior to the uterus, below which the vagina is marked. Second image is the side view of the female reproductive system, which is shown inside the abdomen.&#10;" title="Images of anterior and lateral views of the female reproductiv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97595"/>
            <a:ext cx="8648700" cy="39405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2600" y="5400777"/>
            <a:ext cx="8648700" cy="369332"/>
          </a:xfrm>
          <a:prstGeom prst="rect">
            <a:avLst/>
          </a:prstGeom>
        </p:spPr>
        <p:txBody>
          <a:bodyPr wrap="square">
            <a:spAutoFit/>
          </a:bodyPr>
          <a:lstStyle/>
          <a:p>
            <a:r>
              <a:rPr lang="en-US" b="1" dirty="0"/>
              <a:t>FIGURE 24-2 </a:t>
            </a:r>
            <a:r>
              <a:rPr lang="en-US" dirty="0"/>
              <a:t>Anterior and lateral views of the female reproductive system.</a:t>
            </a:r>
          </a:p>
        </p:txBody>
      </p:sp>
      <p:sp>
        <p:nvSpPr>
          <p:cNvPr id="3" name="Rectangle 2"/>
          <p:cNvSpPr/>
          <p:nvPr/>
        </p:nvSpPr>
        <p:spPr>
          <a:xfrm>
            <a:off x="1761204" y="5770109"/>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nSpc>
                <a:spcPct val="85000"/>
              </a:lnSpc>
            </a:pPr>
            <a:r>
              <a:rPr lang="en-US" altLang="en-US" dirty="0"/>
              <a:t>Anatomy and Physiology </a:t>
            </a:r>
            <a:r>
              <a:rPr lang="en-US" altLang="en-US" sz="2000" b="0" dirty="0"/>
              <a:t>(6 of 8)</a:t>
            </a:r>
          </a:p>
        </p:txBody>
      </p:sp>
      <p:sp>
        <p:nvSpPr>
          <p:cNvPr id="13315" name="Rectangle 3"/>
          <p:cNvSpPr>
            <a:spLocks noGrp="1" noChangeArrowheads="1"/>
          </p:cNvSpPr>
          <p:nvPr>
            <p:ph type="body" idx="1"/>
          </p:nvPr>
        </p:nvSpPr>
        <p:spPr/>
        <p:txBody>
          <a:bodyPr rIns="228600"/>
          <a:lstStyle/>
          <a:p>
            <a:pPr>
              <a:spcBef>
                <a:spcPct val="35000"/>
              </a:spcBef>
            </a:pPr>
            <a:r>
              <a:rPr lang="en-US" altLang="en-US" dirty="0"/>
              <a:t>Ovulation and menstruation begin in puberty.</a:t>
            </a:r>
          </a:p>
          <a:p>
            <a:pPr lvl="1">
              <a:spcBef>
                <a:spcPct val="35000"/>
              </a:spcBef>
            </a:pPr>
            <a:r>
              <a:rPr lang="en-US" altLang="en-US" dirty="0"/>
              <a:t>Onset of menstruation is called menarche.</a:t>
            </a:r>
          </a:p>
          <a:p>
            <a:pPr lvl="1">
              <a:spcBef>
                <a:spcPct val="35000"/>
              </a:spcBef>
            </a:pPr>
            <a:r>
              <a:rPr lang="en-US" altLang="en-US" dirty="0"/>
              <a:t>Occurs between age 11 and 16 years</a:t>
            </a:r>
          </a:p>
          <a:p>
            <a:pPr>
              <a:spcBef>
                <a:spcPct val="35000"/>
              </a:spcBef>
            </a:pPr>
            <a:r>
              <a:rPr lang="en-US" altLang="en-US" dirty="0"/>
              <a:t>Women continue ovulation and menstruation until menopause.</a:t>
            </a:r>
          </a:p>
          <a:p>
            <a:pPr lvl="1">
              <a:spcBef>
                <a:spcPct val="35000"/>
              </a:spcBef>
            </a:pPr>
            <a:r>
              <a:rPr lang="en-US" altLang="en-US" dirty="0"/>
              <a:t>Occurs around age 50 </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Anatomy and Physiology </a:t>
            </a:r>
            <a:r>
              <a:rPr lang="en-US" altLang="en-US" sz="2000" b="0" dirty="0"/>
              <a:t>(7 of 8)</a:t>
            </a:r>
          </a:p>
        </p:txBody>
      </p:sp>
      <p:sp>
        <p:nvSpPr>
          <p:cNvPr id="14339" name="Content Placeholder 2"/>
          <p:cNvSpPr>
            <a:spLocks noGrp="1"/>
          </p:cNvSpPr>
          <p:nvPr>
            <p:ph type="body" idx="1"/>
          </p:nvPr>
        </p:nvSpPr>
        <p:spPr/>
        <p:txBody>
          <a:bodyPr rIns="228600"/>
          <a:lstStyle/>
          <a:p>
            <a:pPr>
              <a:spcBef>
                <a:spcPct val="35000"/>
              </a:spcBef>
            </a:pPr>
            <a:r>
              <a:rPr lang="en-US" altLang="en-US" dirty="0"/>
              <a:t>Each ovary produces an ovum in alternating months (ovulation).</a:t>
            </a:r>
          </a:p>
          <a:p>
            <a:pPr>
              <a:spcBef>
                <a:spcPct val="35000"/>
              </a:spcBef>
            </a:pPr>
            <a:r>
              <a:rPr lang="en-US" altLang="en-US" dirty="0"/>
              <a:t>The process of fertilization begins in the vagina. </a:t>
            </a:r>
          </a:p>
          <a:p>
            <a:pPr lvl="1">
              <a:spcBef>
                <a:spcPct val="35000"/>
              </a:spcBef>
            </a:pPr>
            <a:r>
              <a:rPr lang="en-US" altLang="en-US" dirty="0"/>
              <a:t>Sperm are deposited from the male penis, passes through cervix to uterus, and up the fallopian tubes.</a:t>
            </a:r>
          </a:p>
          <a:p>
            <a:pPr lvl="1">
              <a:spcBef>
                <a:spcPct val="35000"/>
              </a:spcBef>
            </a:pPr>
            <a:r>
              <a:rPr lang="en-US" dirty="0">
                <a:latin typeface="Arial"/>
                <a:ea typeface="MS PGothic" pitchFamily="34" charset="-128"/>
                <a:cs typeface="Arial"/>
              </a:rPr>
              <a:t>Embryo travels into the uterus, attaches to the uterine wall, and continues to grow.</a:t>
            </a:r>
            <a:endParaRPr lang="en-US" alt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pPr>
            <a:r>
              <a:rPr lang="en-US" altLang="en-US" dirty="0"/>
              <a:t>Anatomy and Physiology </a:t>
            </a:r>
            <a:r>
              <a:rPr lang="en-US" altLang="en-US" sz="2000" b="0" dirty="0"/>
              <a:t>(8 of 8)</a:t>
            </a:r>
          </a:p>
        </p:txBody>
      </p:sp>
      <p:sp>
        <p:nvSpPr>
          <p:cNvPr id="15363" name="Content Placeholder 2"/>
          <p:cNvSpPr>
            <a:spLocks noGrp="1"/>
          </p:cNvSpPr>
          <p:nvPr>
            <p:ph type="body" idx="1"/>
          </p:nvPr>
        </p:nvSpPr>
        <p:spPr/>
        <p:txBody>
          <a:bodyPr rIns="228600"/>
          <a:lstStyle/>
          <a:p>
            <a:pPr>
              <a:spcBef>
                <a:spcPct val="35000"/>
              </a:spcBef>
            </a:pPr>
            <a:r>
              <a:rPr lang="en-US" altLang="en-US" dirty="0"/>
              <a:t>If fertilization does not occur within about 14 days of ovulation:</a:t>
            </a:r>
          </a:p>
          <a:p>
            <a:pPr lvl="1">
              <a:spcBef>
                <a:spcPct val="35000"/>
              </a:spcBef>
            </a:pPr>
            <a:r>
              <a:rPr lang="en-US" altLang="en-US" dirty="0"/>
              <a:t>The lining of the uterus begins to separate, and menstruation occurs for about a week.</a:t>
            </a:r>
          </a:p>
          <a:p>
            <a:pPr>
              <a:spcBef>
                <a:spcPct val="35000"/>
              </a:spcBef>
            </a:pPr>
            <a:r>
              <a:rPr lang="en-US" altLang="en-US" dirty="0"/>
              <a:t>Process of ovulation and menstruation is controlled by female hormones.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Pathophysiology</a:t>
            </a:r>
          </a:p>
        </p:txBody>
      </p:sp>
      <p:sp>
        <p:nvSpPr>
          <p:cNvPr id="16387" name="Content Placeholder 2"/>
          <p:cNvSpPr>
            <a:spLocks noGrp="1"/>
          </p:cNvSpPr>
          <p:nvPr>
            <p:ph type="body" idx="1"/>
          </p:nvPr>
        </p:nvSpPr>
        <p:spPr/>
        <p:txBody>
          <a:bodyPr rIns="228600"/>
          <a:lstStyle/>
          <a:p>
            <a:pPr>
              <a:spcBef>
                <a:spcPct val="35000"/>
              </a:spcBef>
            </a:pPr>
            <a:r>
              <a:rPr lang="en-US" altLang="en-US" dirty="0"/>
              <a:t>Causes of gynecologic emergencies are varied.</a:t>
            </a:r>
          </a:p>
          <a:p>
            <a:pPr lvl="1">
              <a:spcBef>
                <a:spcPct val="35000"/>
              </a:spcBef>
            </a:pPr>
            <a:r>
              <a:rPr lang="en-US" altLang="en-US" dirty="0"/>
              <a:t>Range from sexually transmitted diseases to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Pelvic Inflammatory Disease (PID)</a:t>
            </a:r>
          </a:p>
        </p:txBody>
      </p:sp>
      <p:sp>
        <p:nvSpPr>
          <p:cNvPr id="17411" name="Content Placeholder 2"/>
          <p:cNvSpPr>
            <a:spLocks noGrp="1"/>
          </p:cNvSpPr>
          <p:nvPr>
            <p:ph type="body" idx="1"/>
          </p:nvPr>
        </p:nvSpPr>
        <p:spPr/>
        <p:txBody>
          <a:bodyPr rIns="228600"/>
          <a:lstStyle/>
          <a:p>
            <a:pPr>
              <a:spcBef>
                <a:spcPct val="35000"/>
              </a:spcBef>
            </a:pPr>
            <a:r>
              <a:rPr lang="en-US" altLang="en-US" dirty="0"/>
              <a:t>Infection of upper organs of reproduction</a:t>
            </a:r>
          </a:p>
          <a:p>
            <a:pPr lvl="1">
              <a:spcBef>
                <a:spcPct val="35000"/>
              </a:spcBef>
            </a:pPr>
            <a:r>
              <a:rPr lang="en-US" altLang="en-US" dirty="0"/>
              <a:t>Occurs almost exclusively in sexually active women</a:t>
            </a:r>
          </a:p>
          <a:p>
            <a:pPr lvl="1">
              <a:spcBef>
                <a:spcPct val="35000"/>
              </a:spcBef>
            </a:pPr>
            <a:r>
              <a:rPr lang="en-US" altLang="en-US" dirty="0"/>
              <a:t>Can result in increased risk of ectopic pregnancy or sterility</a:t>
            </a:r>
          </a:p>
          <a:p>
            <a:pPr lvl="1">
              <a:spcBef>
                <a:spcPct val="35000"/>
              </a:spcBef>
            </a:pPr>
            <a:r>
              <a:rPr lang="en-US" altLang="en-US" dirty="0"/>
              <a:t>Most common sign is generalized lower abdominal pain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Sexually Transmitted Diseases </a:t>
            </a:r>
            <a:r>
              <a:rPr lang="en-US" altLang="en-US" sz="2000" b="0" dirty="0"/>
              <a:t>(1 of 3)</a:t>
            </a:r>
          </a:p>
        </p:txBody>
      </p:sp>
      <p:sp>
        <p:nvSpPr>
          <p:cNvPr id="18435" name="Content Placeholder 2"/>
          <p:cNvSpPr>
            <a:spLocks noGrp="1"/>
          </p:cNvSpPr>
          <p:nvPr>
            <p:ph type="body" idx="1"/>
          </p:nvPr>
        </p:nvSpPr>
        <p:spPr/>
        <p:txBody>
          <a:bodyPr rIns="228600"/>
          <a:lstStyle/>
          <a:p>
            <a:pPr>
              <a:spcBef>
                <a:spcPct val="35000"/>
              </a:spcBef>
            </a:pPr>
            <a:r>
              <a:rPr lang="en-US" altLang="en-US" dirty="0"/>
              <a:t>STDs can lead to more serious conditions, such as PID.</a:t>
            </a:r>
          </a:p>
          <a:p>
            <a:pPr>
              <a:spcBef>
                <a:spcPct val="35000"/>
              </a:spcBef>
            </a:pPr>
            <a:r>
              <a:rPr lang="en-US" altLang="en-US" dirty="0"/>
              <a:t>Chlamydia</a:t>
            </a:r>
          </a:p>
          <a:p>
            <a:pPr lvl="1">
              <a:spcBef>
                <a:spcPct val="35000"/>
              </a:spcBef>
            </a:pPr>
            <a:r>
              <a:rPr lang="en-US" altLang="en-US" dirty="0"/>
              <a:t>Most common STD</a:t>
            </a:r>
          </a:p>
          <a:p>
            <a:pPr lvl="1">
              <a:spcBef>
                <a:spcPct val="35000"/>
              </a:spcBef>
            </a:pPr>
            <a:r>
              <a:rPr lang="en-US" altLang="en-US" dirty="0"/>
              <a:t>Caused by bacteria</a:t>
            </a:r>
          </a:p>
          <a:p>
            <a:pPr lvl="1">
              <a:spcBef>
                <a:spcPct val="35000"/>
              </a:spcBef>
            </a:pPr>
            <a:r>
              <a:rPr lang="en-US" altLang="en-US" dirty="0"/>
              <a:t>Usually mild or absent symptoms</a:t>
            </a:r>
          </a:p>
          <a:p>
            <a:pPr lvl="1">
              <a:spcBef>
                <a:spcPct val="35000"/>
              </a:spcBef>
            </a:pPr>
            <a:r>
              <a:rPr lang="en-US" altLang="en-US" dirty="0"/>
              <a:t>Can spread to rectum and progress to PID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nSpc>
                <a:spcPct val="85000"/>
              </a:lnSpc>
            </a:pPr>
            <a:r>
              <a:rPr lang="en-US" altLang="en-US" dirty="0"/>
              <a:t>Sexually Transmitted Diseases </a:t>
            </a:r>
            <a:r>
              <a:rPr lang="en-US" altLang="en-US" sz="2000" b="0" dirty="0"/>
              <a:t>(2 of 3)</a:t>
            </a:r>
          </a:p>
        </p:txBody>
      </p:sp>
      <p:sp>
        <p:nvSpPr>
          <p:cNvPr id="19459" name="Rectangle 3"/>
          <p:cNvSpPr>
            <a:spLocks noGrp="1" noChangeArrowheads="1"/>
          </p:cNvSpPr>
          <p:nvPr>
            <p:ph type="body" idx="1"/>
          </p:nvPr>
        </p:nvSpPr>
        <p:spPr/>
        <p:txBody>
          <a:bodyPr rIns="228600"/>
          <a:lstStyle/>
          <a:p>
            <a:pPr>
              <a:spcBef>
                <a:spcPct val="35000"/>
              </a:spcBef>
            </a:pPr>
            <a:r>
              <a:rPr lang="en-US" altLang="en-US" dirty="0"/>
              <a:t>Bacterial vaginosis</a:t>
            </a:r>
          </a:p>
          <a:p>
            <a:pPr lvl="1">
              <a:spcBef>
                <a:spcPct val="35000"/>
              </a:spcBef>
            </a:pPr>
            <a:r>
              <a:rPr lang="en-US" altLang="en-US" dirty="0"/>
              <a:t>Most common vaginal infection</a:t>
            </a:r>
          </a:p>
          <a:p>
            <a:pPr lvl="1">
              <a:spcBef>
                <a:spcPct val="35000"/>
              </a:spcBef>
            </a:pPr>
            <a:r>
              <a:rPr lang="en-US" altLang="en-US" dirty="0"/>
              <a:t>Affects women ages 15 to 44 years</a:t>
            </a:r>
          </a:p>
          <a:p>
            <a:pPr lvl="1">
              <a:spcBef>
                <a:spcPct val="35000"/>
              </a:spcBef>
            </a:pPr>
            <a:r>
              <a:rPr lang="en-US" altLang="en-US" dirty="0"/>
              <a:t>Normal bacteria in vagina are replaced by an overgrowth of other bacteria.</a:t>
            </a:r>
          </a:p>
          <a:p>
            <a:pPr lvl="1">
              <a:spcBef>
                <a:spcPct val="35000"/>
              </a:spcBef>
            </a:pPr>
            <a:r>
              <a:rPr lang="en-US" altLang="en-US" dirty="0"/>
              <a:t>Untreated, it can progress to premature birth or low birth weight in pregnancy, and PID.</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nSpc>
                <a:spcPct val="85000"/>
              </a:lnSpc>
            </a:pPr>
            <a:r>
              <a:rPr lang="en-US" altLang="en-US" dirty="0"/>
              <a:t>Sexually Transmitted Diseases </a:t>
            </a:r>
            <a:r>
              <a:rPr lang="en-US" altLang="en-US" sz="2000" b="0" dirty="0"/>
              <a:t>(3 of 3)</a:t>
            </a:r>
          </a:p>
        </p:txBody>
      </p:sp>
      <p:sp>
        <p:nvSpPr>
          <p:cNvPr id="20483" name="Rectangle 3"/>
          <p:cNvSpPr>
            <a:spLocks noGrp="1" noChangeArrowheads="1"/>
          </p:cNvSpPr>
          <p:nvPr>
            <p:ph type="body" idx="1"/>
          </p:nvPr>
        </p:nvSpPr>
        <p:spPr/>
        <p:txBody>
          <a:bodyPr rIns="228600"/>
          <a:lstStyle/>
          <a:p>
            <a:pPr>
              <a:spcBef>
                <a:spcPct val="35000"/>
              </a:spcBef>
            </a:pPr>
            <a:r>
              <a:rPr lang="en-US" altLang="en-US" dirty="0"/>
              <a:t>Gonorrhea</a:t>
            </a:r>
          </a:p>
          <a:p>
            <a:pPr lvl="1">
              <a:spcBef>
                <a:spcPct val="35000"/>
              </a:spcBef>
            </a:pPr>
            <a:r>
              <a:rPr lang="en-US" altLang="en-US" dirty="0"/>
              <a:t>Grows and multiplies rapidly in warm, moist areas of reproductive tract</a:t>
            </a:r>
          </a:p>
          <a:p>
            <a:pPr lvl="2">
              <a:spcBef>
                <a:spcPts val="900"/>
              </a:spcBef>
            </a:pPr>
            <a:r>
              <a:rPr lang="en-US" altLang="en-US" sz="2000" dirty="0"/>
              <a:t>Cervix, uterus, fallopian tubes in women</a:t>
            </a:r>
          </a:p>
          <a:p>
            <a:pPr lvl="2">
              <a:spcBef>
                <a:spcPts val="900"/>
              </a:spcBef>
            </a:pPr>
            <a:r>
              <a:rPr lang="en-US" altLang="en-US" sz="2000" dirty="0"/>
              <a:t>Urethra in men and women</a:t>
            </a:r>
          </a:p>
          <a:p>
            <a:pPr lvl="1">
              <a:spcBef>
                <a:spcPct val="35000"/>
              </a:spcBef>
            </a:pPr>
            <a:r>
              <a:rPr lang="en-US" altLang="en-US" dirty="0"/>
              <a:t>If untreated, can enter bloodstream and spread to other parts of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dirty="0"/>
              <a:t>Vaginal Bleeding</a:t>
            </a:r>
            <a:endParaRPr lang="en-US" altLang="en-US" sz="2800" b="0" dirty="0"/>
          </a:p>
        </p:txBody>
      </p:sp>
      <p:sp>
        <p:nvSpPr>
          <p:cNvPr id="21507" name="Content Placeholder 2"/>
          <p:cNvSpPr>
            <a:spLocks noGrp="1"/>
          </p:cNvSpPr>
          <p:nvPr>
            <p:ph type="body" idx="1"/>
          </p:nvPr>
        </p:nvSpPr>
        <p:spPr/>
        <p:txBody>
          <a:bodyPr rIns="228600"/>
          <a:lstStyle/>
          <a:p>
            <a:pPr>
              <a:spcBef>
                <a:spcPct val="35000"/>
              </a:spcBef>
            </a:pPr>
            <a:r>
              <a:rPr lang="en-US" altLang="en-US" dirty="0"/>
              <a:t>Possible causes include:</a:t>
            </a:r>
          </a:p>
          <a:p>
            <a:pPr lvl="1">
              <a:spcBef>
                <a:spcPct val="35000"/>
              </a:spcBef>
            </a:pPr>
            <a:r>
              <a:rPr lang="en-US" altLang="en-US" dirty="0"/>
              <a:t>Abnormal menstruation</a:t>
            </a:r>
          </a:p>
          <a:p>
            <a:pPr lvl="1">
              <a:spcBef>
                <a:spcPct val="35000"/>
              </a:spcBef>
            </a:pPr>
            <a:r>
              <a:rPr lang="en-US" altLang="en-US" dirty="0"/>
              <a:t>Vaginal trauma</a:t>
            </a:r>
          </a:p>
          <a:p>
            <a:pPr lvl="1">
              <a:spcBef>
                <a:spcPct val="35000"/>
              </a:spcBef>
            </a:pPr>
            <a:r>
              <a:rPr lang="en-US" altLang="en-US" dirty="0"/>
              <a:t>Ectopic pregnancy</a:t>
            </a:r>
          </a:p>
          <a:p>
            <a:pPr lvl="1">
              <a:spcBef>
                <a:spcPct val="35000"/>
              </a:spcBef>
            </a:pPr>
            <a:r>
              <a:rPr lang="en-US" altLang="en-US" dirty="0"/>
              <a:t>Spontaneous abortion</a:t>
            </a:r>
          </a:p>
          <a:p>
            <a:pPr lvl="1">
              <a:spcBef>
                <a:spcPct val="35000"/>
              </a:spcBef>
            </a:pPr>
            <a:r>
              <a:rPr lang="en-US" altLang="en-US" dirty="0"/>
              <a:t>Cervical polyps or cancer</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3)</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dirty="0"/>
              <a:t>Patient Assessment</a:t>
            </a:r>
            <a:endParaRPr lang="en-US" altLang="en-US" sz="2800" b="0" dirty="0"/>
          </a:p>
        </p:txBody>
      </p:sp>
      <p:sp>
        <p:nvSpPr>
          <p:cNvPr id="22531" name="Content Placeholder 2"/>
          <p:cNvSpPr>
            <a:spLocks noGrp="1"/>
          </p:cNvSpPr>
          <p:nvPr>
            <p:ph type="body" idx="1"/>
          </p:nvPr>
        </p:nvSpPr>
        <p:spPr/>
        <p:txBody>
          <a:bodyPr rIns="228600"/>
          <a:lstStyle/>
          <a:p>
            <a:pPr>
              <a:spcBef>
                <a:spcPct val="35000"/>
              </a:spcBef>
            </a:pPr>
            <a:r>
              <a:rPr lang="en-US" altLang="en-US" dirty="0"/>
              <a:t>Obtaining an accurate and detailed assessment is critical.</a:t>
            </a:r>
          </a:p>
          <a:p>
            <a:pPr lvl="1">
              <a:spcBef>
                <a:spcPct val="35000"/>
              </a:spcBef>
            </a:pPr>
            <a:r>
              <a:rPr lang="en-US" altLang="en-US" dirty="0"/>
              <a:t>You will be able to gain only a primary impression of the problem in the field. </a:t>
            </a:r>
          </a:p>
          <a:p>
            <a:pPr lvl="1">
              <a:spcBef>
                <a:spcPct val="35000"/>
              </a:spcBef>
            </a:pPr>
            <a:r>
              <a:rPr lang="en-US" altLang="en-US" dirty="0"/>
              <a:t>Thorough patient assessment will help determine how sick the patient is and whether life-saving measures are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dirty="0"/>
              <a:t>Scene Size-up </a:t>
            </a:r>
            <a:r>
              <a:rPr lang="en-US" altLang="en-US" sz="2000" b="0" dirty="0"/>
              <a:t>(1 of 2)</a:t>
            </a:r>
          </a:p>
        </p:txBody>
      </p:sp>
      <p:sp>
        <p:nvSpPr>
          <p:cNvPr id="23555" name="Content Placeholder 2"/>
          <p:cNvSpPr>
            <a:spLocks noGrp="1"/>
          </p:cNvSpPr>
          <p:nvPr>
            <p:ph type="body" idx="1"/>
          </p:nvPr>
        </p:nvSpPr>
        <p:spPr/>
        <p:txBody>
          <a:bodyPr rIns="228600"/>
          <a:lstStyle/>
          <a:p>
            <a:pPr>
              <a:spcBef>
                <a:spcPct val="35000"/>
              </a:spcBef>
            </a:pPr>
            <a:r>
              <a:rPr lang="en-US" altLang="en-US" dirty="0"/>
              <a:t>Scene safety</a:t>
            </a:r>
          </a:p>
          <a:p>
            <a:pPr>
              <a:spcBef>
                <a:spcPct val="35000"/>
              </a:spcBef>
            </a:pPr>
            <a:r>
              <a:rPr lang="en-US" altLang="en-US" dirty="0"/>
              <a:t>Gynecologic emergencies can involve large amounts of blood and body fluid.</a:t>
            </a:r>
          </a:p>
          <a:p>
            <a:pPr>
              <a:spcBef>
                <a:spcPct val="35000"/>
              </a:spcBef>
            </a:pPr>
            <a:r>
              <a:rPr lang="en-US" altLang="en-US" dirty="0"/>
              <a:t>Involve police if assault is suspected.</a:t>
            </a:r>
          </a:p>
          <a:p>
            <a:pPr lvl="1">
              <a:spcBef>
                <a:spcPct val="35000"/>
              </a:spcBef>
            </a:pPr>
            <a:r>
              <a:rPr lang="en-US" altLang="en-US" dirty="0"/>
              <a:t>In sexual assault, it is important to have a female EMT provide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dirty="0"/>
              <a:t>Scene Size-up </a:t>
            </a:r>
            <a:r>
              <a:rPr lang="en-US" altLang="en-US" sz="2000" b="0" dirty="0"/>
              <a:t>(2 of 2)</a:t>
            </a:r>
          </a:p>
        </p:txBody>
      </p:sp>
      <p:sp>
        <p:nvSpPr>
          <p:cNvPr id="24579" name="Content Placeholder 2"/>
          <p:cNvSpPr>
            <a:spLocks noGrp="1"/>
          </p:cNvSpPr>
          <p:nvPr>
            <p:ph type="body" idx="1"/>
          </p:nvPr>
        </p:nvSpPr>
        <p:spPr/>
        <p:txBody>
          <a:bodyPr rIns="228600"/>
          <a:lstStyle/>
          <a:p>
            <a:pPr>
              <a:spcBef>
                <a:spcPct val="35000"/>
              </a:spcBef>
            </a:pPr>
            <a:r>
              <a:rPr lang="en-US" altLang="en-US" dirty="0"/>
              <a:t>Sometimes the MOI may be easily understood from the dispatch information, such as sexual assault.</a:t>
            </a:r>
          </a:p>
          <a:p>
            <a:pPr>
              <a:spcBef>
                <a:spcPct val="35000"/>
              </a:spcBef>
            </a:pPr>
            <a:r>
              <a:rPr lang="en-US" altLang="en-US" dirty="0"/>
              <a:t>In other patients, patient history may reveal the nature of the condition.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pPr>
            <a:r>
              <a:rPr lang="en-US" altLang="en-US" dirty="0"/>
              <a:t>Primary Assessment </a:t>
            </a:r>
            <a:r>
              <a:rPr lang="en-US" altLang="en-US" sz="2000" b="0" dirty="0"/>
              <a:t>(1 of 2)</a:t>
            </a:r>
          </a:p>
        </p:txBody>
      </p:sp>
      <p:sp>
        <p:nvSpPr>
          <p:cNvPr id="25603" name="Content Placeholder 2"/>
          <p:cNvSpPr>
            <a:spLocks noGrp="1"/>
          </p:cNvSpPr>
          <p:nvPr>
            <p:ph type="body" idx="1"/>
          </p:nvPr>
        </p:nvSpPr>
        <p:spPr/>
        <p:txBody>
          <a:bodyPr rIns="228600"/>
          <a:lstStyle/>
          <a:p>
            <a:pPr>
              <a:spcBef>
                <a:spcPct val="35000"/>
              </a:spcBef>
            </a:pPr>
            <a:r>
              <a:rPr lang="en-US" altLang="en-US" dirty="0"/>
              <a:t>Form a general impression.</a:t>
            </a:r>
          </a:p>
          <a:p>
            <a:pPr lvl="1">
              <a:spcBef>
                <a:spcPct val="35000"/>
              </a:spcBef>
            </a:pPr>
            <a:r>
              <a:rPr lang="en-US" altLang="en-US" dirty="0"/>
              <a:t>Is the patient stable or unstable?</a:t>
            </a:r>
          </a:p>
          <a:p>
            <a:pPr lvl="1">
              <a:spcBef>
                <a:spcPct val="35000"/>
              </a:spcBef>
            </a:pPr>
            <a:r>
              <a:rPr lang="en-US" altLang="en-US" dirty="0"/>
              <a:t>Use AVPU scale.</a:t>
            </a:r>
          </a:p>
          <a:p>
            <a:pPr>
              <a:spcBef>
                <a:spcPct val="35000"/>
              </a:spcBef>
            </a:pPr>
            <a:r>
              <a:rPr lang="en-US" altLang="en-US" dirty="0"/>
              <a:t>Airway and breathing</a:t>
            </a:r>
          </a:p>
          <a:p>
            <a:pPr lvl="1">
              <a:spcBef>
                <a:spcPct val="35000"/>
              </a:spcBef>
            </a:pPr>
            <a:r>
              <a:rPr lang="en-US" altLang="en-US" dirty="0"/>
              <a:t>Always evaluate first to ensure adequacy.</a:t>
            </a:r>
          </a:p>
          <a:p>
            <a:pPr>
              <a:spcBef>
                <a:spcPct val="35000"/>
              </a:spcBef>
            </a:pPr>
            <a:r>
              <a:rPr lang="en-US" altLang="en-US" dirty="0"/>
              <a:t>Circulation</a:t>
            </a:r>
          </a:p>
          <a:p>
            <a:pPr lvl="1">
              <a:spcBef>
                <a:spcPct val="35000"/>
              </a:spcBef>
            </a:pPr>
            <a:r>
              <a:rPr lang="en-US" altLang="en-US" dirty="0"/>
              <a:t>Pulse and skin color, temperature, and moisture can help identify blood loss.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pPr>
            <a:r>
              <a:rPr lang="en-US" altLang="en-US" dirty="0"/>
              <a:t>Primary Assessment </a:t>
            </a:r>
            <a:r>
              <a:rPr lang="en-US" altLang="en-US" sz="2000" b="0" dirty="0"/>
              <a:t>(2 of 2)</a:t>
            </a:r>
          </a:p>
        </p:txBody>
      </p:sp>
      <p:sp>
        <p:nvSpPr>
          <p:cNvPr id="26627" name="Content Placeholder 2"/>
          <p:cNvSpPr>
            <a:spLocks noGrp="1"/>
          </p:cNvSpPr>
          <p:nvPr>
            <p:ph type="body" idx="1"/>
          </p:nvPr>
        </p:nvSpPr>
        <p:spPr/>
        <p:txBody>
          <a:bodyPr rIns="228600"/>
          <a:lstStyle/>
          <a:p>
            <a:pPr>
              <a:spcBef>
                <a:spcPct val="35000"/>
              </a:spcBef>
            </a:pPr>
            <a:r>
              <a:rPr lang="en-US" altLang="en-US" dirty="0"/>
              <a:t>Most gynecologic emergencies are not life threatening.</a:t>
            </a:r>
          </a:p>
          <a:p>
            <a:pPr>
              <a:spcBef>
                <a:spcPct val="35000"/>
              </a:spcBef>
            </a:pPr>
            <a:r>
              <a:rPr lang="en-US" altLang="en-US" dirty="0"/>
              <a:t>If the patient has signs of shock, rapid transport is warranted.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pPr>
            <a:r>
              <a:rPr lang="en-US" altLang="en-US" dirty="0"/>
              <a:t>History Taking </a:t>
            </a:r>
            <a:r>
              <a:rPr lang="en-US" altLang="en-US" sz="2000" b="0" dirty="0"/>
              <a:t>(1 of 4)</a:t>
            </a:r>
            <a:endParaRPr lang="en-US" altLang="en-US" sz="2000" dirty="0"/>
          </a:p>
        </p:txBody>
      </p:sp>
      <p:sp>
        <p:nvSpPr>
          <p:cNvPr id="27651" name="Content Placeholder 2"/>
          <p:cNvSpPr>
            <a:spLocks noGrp="1"/>
          </p:cNvSpPr>
          <p:nvPr>
            <p:ph type="body" idx="1"/>
          </p:nvPr>
        </p:nvSpPr>
        <p:spPr/>
        <p:txBody>
          <a:bodyPr rIns="228600"/>
          <a:lstStyle/>
          <a:p>
            <a:pPr>
              <a:spcBef>
                <a:spcPct val="35000"/>
              </a:spcBef>
            </a:pPr>
            <a:r>
              <a:rPr lang="en-US" altLang="en-US" dirty="0"/>
              <a:t>Investigate chief complaint.</a:t>
            </a:r>
          </a:p>
          <a:p>
            <a:pPr lvl="1">
              <a:spcBef>
                <a:spcPct val="35000"/>
              </a:spcBef>
            </a:pPr>
            <a:r>
              <a:rPr lang="en-US" altLang="en-US" dirty="0"/>
              <a:t>Some questions are extremely personal.</a:t>
            </a:r>
          </a:p>
          <a:p>
            <a:pPr lvl="1">
              <a:spcBef>
                <a:spcPct val="35000"/>
              </a:spcBef>
            </a:pPr>
            <a:r>
              <a:rPr lang="en-US" altLang="en-US" dirty="0"/>
              <a:t>Ensure the patient’s privacy and dignity are protected.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dirty="0"/>
              <a:t>History Taking </a:t>
            </a:r>
            <a:r>
              <a:rPr lang="en-US" altLang="en-US" sz="2000" b="0" dirty="0"/>
              <a:t>(2 of 4)</a:t>
            </a:r>
            <a:endParaRPr lang="en-US" altLang="en-US" sz="2000" dirty="0"/>
          </a:p>
        </p:txBody>
      </p:sp>
      <p:sp>
        <p:nvSpPr>
          <p:cNvPr id="28675" name="Content Placeholder 2"/>
          <p:cNvSpPr>
            <a:spLocks noGrp="1"/>
          </p:cNvSpPr>
          <p:nvPr>
            <p:ph type="body" idx="1"/>
          </p:nvPr>
        </p:nvSpPr>
        <p:spPr/>
        <p:txBody>
          <a:bodyPr rIns="228600"/>
          <a:lstStyle/>
          <a:p>
            <a:pPr>
              <a:spcBef>
                <a:spcPct val="35000"/>
              </a:spcBef>
            </a:pPr>
            <a:r>
              <a:rPr lang="en-US" altLang="en-US" dirty="0"/>
              <a:t>For abdominal pain, ask about: </a:t>
            </a:r>
          </a:p>
          <a:p>
            <a:pPr lvl="1">
              <a:spcBef>
                <a:spcPct val="35000"/>
              </a:spcBef>
            </a:pPr>
            <a:r>
              <a:rPr lang="en-US" altLang="en-US" dirty="0"/>
              <a:t>Onset, duration, quality, and radiation </a:t>
            </a:r>
          </a:p>
          <a:p>
            <a:pPr lvl="1">
              <a:spcBef>
                <a:spcPct val="35000"/>
              </a:spcBef>
            </a:pPr>
            <a:r>
              <a:rPr lang="en-US" altLang="en-US" dirty="0"/>
              <a:t>Provoking or relieving factors </a:t>
            </a:r>
          </a:p>
          <a:p>
            <a:pPr lvl="1">
              <a:spcBef>
                <a:spcPct val="35000"/>
              </a:spcBef>
            </a:pPr>
            <a:r>
              <a:rPr lang="en-US" altLang="en-US" dirty="0"/>
              <a:t>Associated symptoms such as syncope, light-headedness, nausea, vomiting, and fever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History Taking </a:t>
            </a:r>
            <a:r>
              <a:rPr lang="en-US" altLang="en-US" sz="2000" b="0" dirty="0"/>
              <a:t>(3 of 4)</a:t>
            </a:r>
            <a:endParaRPr lang="en-US" altLang="en-US" sz="2000" dirty="0"/>
          </a:p>
        </p:txBody>
      </p:sp>
      <p:sp>
        <p:nvSpPr>
          <p:cNvPr id="29699" name="Content Placeholder 2"/>
          <p:cNvSpPr>
            <a:spLocks noGrp="1"/>
          </p:cNvSpPr>
          <p:nvPr>
            <p:ph type="body" idx="1"/>
          </p:nvPr>
        </p:nvSpPr>
        <p:spPr/>
        <p:txBody>
          <a:bodyPr rIns="228600"/>
          <a:lstStyle/>
          <a:p>
            <a:pPr>
              <a:spcBef>
                <a:spcPct val="35000"/>
              </a:spcBef>
            </a:pPr>
            <a:r>
              <a:rPr lang="en-US" altLang="en-US" dirty="0"/>
              <a:t>For vaginal bleeding, ask about:</a:t>
            </a:r>
          </a:p>
          <a:p>
            <a:pPr lvl="1">
              <a:spcBef>
                <a:spcPct val="35000"/>
              </a:spcBef>
            </a:pPr>
            <a:r>
              <a:rPr lang="en-US" altLang="en-US" dirty="0"/>
              <a:t>Onset</a:t>
            </a:r>
          </a:p>
          <a:p>
            <a:pPr lvl="1">
              <a:spcBef>
                <a:spcPct val="35000"/>
              </a:spcBef>
            </a:pPr>
            <a:r>
              <a:rPr lang="en-US" altLang="en-US" dirty="0"/>
              <a:t>Duration </a:t>
            </a:r>
          </a:p>
          <a:p>
            <a:pPr lvl="1">
              <a:spcBef>
                <a:spcPct val="35000"/>
              </a:spcBef>
            </a:pPr>
            <a:r>
              <a:rPr lang="en-US" altLang="en-US" dirty="0"/>
              <a:t>Quantity (number of sanitary pads soaked) </a:t>
            </a:r>
          </a:p>
          <a:p>
            <a:pPr lvl="1">
              <a:spcBef>
                <a:spcPct val="35000"/>
              </a:spcBef>
            </a:pPr>
            <a:r>
              <a:rPr lang="en-US" altLang="en-US" dirty="0"/>
              <a:t>Associated symptoms such as syncope and light-headedness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dirty="0"/>
              <a:t>History Taking </a:t>
            </a:r>
            <a:r>
              <a:rPr lang="en-US" altLang="en-US" sz="2000" b="0" dirty="0"/>
              <a:t>(4 of 4)</a:t>
            </a:r>
            <a:endParaRPr lang="en-US" altLang="en-US" sz="2000" dirty="0"/>
          </a:p>
        </p:txBody>
      </p:sp>
      <p:sp>
        <p:nvSpPr>
          <p:cNvPr id="30723" name="Content Placeholder 2"/>
          <p:cNvSpPr>
            <a:spLocks noGrp="1"/>
          </p:cNvSpPr>
          <p:nvPr>
            <p:ph type="body" idx="1"/>
          </p:nvPr>
        </p:nvSpPr>
        <p:spPr/>
        <p:txBody>
          <a:bodyPr rIns="228600"/>
          <a:lstStyle/>
          <a:p>
            <a:pPr>
              <a:spcBef>
                <a:spcPct val="35000"/>
              </a:spcBef>
            </a:pPr>
            <a:r>
              <a:rPr lang="en-US" altLang="en-US" dirty="0"/>
              <a:t>SAMPLE History</a:t>
            </a:r>
          </a:p>
          <a:p>
            <a:pPr lvl="1">
              <a:spcBef>
                <a:spcPct val="35000"/>
              </a:spcBef>
            </a:pPr>
            <a:r>
              <a:rPr lang="en-US" altLang="en-US" dirty="0"/>
              <a:t>Ask about birth control pills or devices.</a:t>
            </a:r>
          </a:p>
          <a:p>
            <a:pPr lvl="1">
              <a:spcBef>
                <a:spcPct val="35000"/>
              </a:spcBef>
            </a:pPr>
            <a:r>
              <a:rPr lang="en-US" altLang="en-US" dirty="0"/>
              <a:t>Ask about medical conditions and last menstrual cycle.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dirty="0"/>
              <a:t>Secondary Assessment </a:t>
            </a:r>
            <a:r>
              <a:rPr lang="en-US" altLang="en-US" sz="2000" b="0" dirty="0"/>
              <a:t>(1 of 4)</a:t>
            </a:r>
          </a:p>
        </p:txBody>
      </p:sp>
      <p:sp>
        <p:nvSpPr>
          <p:cNvPr id="31747" name="Content Placeholder 2"/>
          <p:cNvSpPr>
            <a:spLocks noGrp="1"/>
          </p:cNvSpPr>
          <p:nvPr>
            <p:ph type="body" idx="1"/>
          </p:nvPr>
        </p:nvSpPr>
        <p:spPr/>
        <p:txBody>
          <a:bodyPr rIns="228600"/>
          <a:lstStyle/>
          <a:p>
            <a:r>
              <a:rPr lang="en-US" altLang="en-US" dirty="0"/>
              <a:t>Pertinent secondary assessment findings should include:</a:t>
            </a:r>
          </a:p>
          <a:p>
            <a:pPr lvl="1">
              <a:spcBef>
                <a:spcPts val="900"/>
              </a:spcBef>
            </a:pPr>
            <a:r>
              <a:rPr lang="en-US" altLang="en-US" dirty="0"/>
              <a:t>Vital signs: blood pressure, pulse, skin color, orthostatic vital signs</a:t>
            </a:r>
          </a:p>
          <a:p>
            <a:pPr lvl="1">
              <a:spcBef>
                <a:spcPts val="900"/>
              </a:spcBef>
            </a:pPr>
            <a:r>
              <a:rPr lang="en-US" altLang="en-US" dirty="0"/>
              <a:t>Abdomen: distention and tenderness</a:t>
            </a:r>
          </a:p>
          <a:p>
            <a:pPr lvl="1">
              <a:spcBef>
                <a:spcPts val="900"/>
              </a:spcBef>
            </a:pPr>
            <a:r>
              <a:rPr lang="en-US" altLang="en-US" dirty="0"/>
              <a:t>Genitourinary: visible bleeding</a:t>
            </a:r>
          </a:p>
          <a:p>
            <a:pPr lvl="1">
              <a:spcBef>
                <a:spcPts val="900"/>
              </a:spcBef>
            </a:pPr>
            <a:r>
              <a:rPr lang="en-US" altLang="en-US" dirty="0"/>
              <a:t>Neurologic: mental status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3)</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Gynecology</a:t>
            </a:r>
          </a:p>
          <a:p>
            <a:pPr eaLnBrk="1" hangingPunct="1">
              <a:spcBef>
                <a:spcPct val="35000"/>
              </a:spcBef>
            </a:pPr>
            <a:r>
              <a:rPr lang="en-US" altLang="en-US" dirty="0"/>
              <a:t>Recognition and management of shock associated with</a:t>
            </a:r>
          </a:p>
          <a:p>
            <a:pPr lvl="1" eaLnBrk="1" hangingPunct="1">
              <a:spcBef>
                <a:spcPct val="35000"/>
              </a:spcBef>
            </a:pPr>
            <a:r>
              <a:rPr lang="en-US" altLang="en-US" dirty="0"/>
              <a:t>Vaginal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dirty="0"/>
              <a:t>Secondary Assessment </a:t>
            </a:r>
            <a:r>
              <a:rPr lang="en-US" altLang="en-US" sz="2000" b="0" dirty="0"/>
              <a:t>(2 of 4)</a:t>
            </a:r>
          </a:p>
        </p:txBody>
      </p:sp>
      <p:sp>
        <p:nvSpPr>
          <p:cNvPr id="32771" name="Content Placeholder 2"/>
          <p:cNvSpPr>
            <a:spLocks noGrp="1"/>
          </p:cNvSpPr>
          <p:nvPr>
            <p:ph type="body" idx="1"/>
          </p:nvPr>
        </p:nvSpPr>
        <p:spPr/>
        <p:txBody>
          <a:bodyPr rIns="228600"/>
          <a:lstStyle/>
          <a:p>
            <a:pPr>
              <a:spcBef>
                <a:spcPct val="35000"/>
              </a:spcBef>
            </a:pPr>
            <a:r>
              <a:rPr lang="en-US" altLang="en-US" dirty="0"/>
              <a:t>Physical examinations</a:t>
            </a:r>
          </a:p>
          <a:p>
            <a:pPr lvl="1">
              <a:spcBef>
                <a:spcPct val="35000"/>
              </a:spcBef>
            </a:pPr>
            <a:r>
              <a:rPr lang="en-US" altLang="en-US" dirty="0"/>
              <a:t>Should be limited and professional</a:t>
            </a:r>
          </a:p>
          <a:p>
            <a:pPr lvl="1"/>
            <a:r>
              <a:rPr lang="en-US" altLang="en-US" dirty="0">
                <a:latin typeface="Arial"/>
                <a:ea typeface="MS PGothic" charset="-128"/>
                <a:cs typeface="Arial"/>
              </a:rPr>
              <a:t>Only examine the genitalia if necessary to treat the patient.</a:t>
            </a:r>
            <a:endParaRPr lang="en-IN" altLang="en-US" dirty="0">
              <a:latin typeface="Arial"/>
              <a:ea typeface="MS PGothic" charset="-128"/>
              <a:cs typeface="Arial"/>
            </a:endParaRPr>
          </a:p>
          <a:p>
            <a:pPr eaLnBrk="0" fontAlgn="base" hangingPunct="0">
              <a:spcBef>
                <a:spcPct val="30000"/>
              </a:spcBef>
              <a:spcAft>
                <a:spcPct val="0"/>
              </a:spcAft>
              <a:defRPr/>
            </a:pPr>
            <a:r>
              <a:rPr lang="en-US" dirty="0">
                <a:latin typeface="Arial"/>
                <a:ea typeface="MS PGothic" pitchFamily="34" charset="-128"/>
                <a:cs typeface="Arial"/>
              </a:rPr>
              <a:t>Patients </a:t>
            </a:r>
            <a:r>
              <a:rPr lang="en-US" dirty="0">
                <a:latin typeface="Arial"/>
                <a:cs typeface="Arial"/>
              </a:rPr>
              <a:t>age 65+ </a:t>
            </a:r>
            <a:r>
              <a:rPr lang="en-US" dirty="0">
                <a:latin typeface="Arial"/>
                <a:ea typeface="MS PGothic" pitchFamily="34" charset="-128"/>
                <a:cs typeface="Arial"/>
              </a:rPr>
              <a:t>may have concerns related to hormone replacement therapy, cancer, pelvic floor collapse, or urinary incontinence.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pPr>
            <a:r>
              <a:rPr lang="en-US" altLang="en-US" dirty="0"/>
              <a:t>Secondary Assessment </a:t>
            </a:r>
            <a:r>
              <a:rPr lang="en-US" altLang="en-US" sz="2000" b="0" dirty="0"/>
              <a:t>(3 of 4)</a:t>
            </a:r>
          </a:p>
        </p:txBody>
      </p:sp>
      <p:sp>
        <p:nvSpPr>
          <p:cNvPr id="33795" name="Content Placeholder 2"/>
          <p:cNvSpPr>
            <a:spLocks noGrp="1"/>
          </p:cNvSpPr>
          <p:nvPr>
            <p:ph type="body" idx="1"/>
          </p:nvPr>
        </p:nvSpPr>
        <p:spPr/>
        <p:txBody>
          <a:bodyPr rIns="228600"/>
          <a:lstStyle/>
          <a:p>
            <a:pPr>
              <a:spcBef>
                <a:spcPct val="35000"/>
              </a:spcBef>
            </a:pPr>
            <a:r>
              <a:rPr lang="en-US" altLang="en-US" dirty="0"/>
              <a:t>Vaginal bleeding: </a:t>
            </a:r>
          </a:p>
          <a:p>
            <a:pPr lvl="1">
              <a:spcBef>
                <a:spcPct val="35000"/>
              </a:spcBef>
            </a:pPr>
            <a:r>
              <a:rPr lang="en-US" altLang="en-US" dirty="0"/>
              <a:t>Visualize the bleeding and ask about quality and quantity. </a:t>
            </a:r>
          </a:p>
          <a:p>
            <a:pPr lvl="1">
              <a:spcBef>
                <a:spcPct val="35000"/>
              </a:spcBef>
            </a:pPr>
            <a:r>
              <a:rPr lang="en-US" altLang="en-US" dirty="0"/>
              <a:t>Use external pads to control bleeding.</a:t>
            </a:r>
          </a:p>
          <a:p>
            <a:pPr>
              <a:spcBef>
                <a:spcPct val="35000"/>
              </a:spcBef>
            </a:pPr>
            <a:r>
              <a:rPr lang="en-US" altLang="en-US" dirty="0"/>
              <a:t>Observe for vaginal discharge.</a:t>
            </a:r>
          </a:p>
          <a:p>
            <a:r>
              <a:rPr lang="en-US" altLang="en-US" dirty="0"/>
              <a:t>Syncope, fever, nausea, and vomiting are significant in gynecologic emergencies.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pPr>
            <a:r>
              <a:rPr lang="en-US" altLang="en-US" dirty="0"/>
              <a:t>Secondary Assessment </a:t>
            </a:r>
            <a:r>
              <a:rPr lang="en-US" altLang="en-US" sz="2000" b="0" dirty="0"/>
              <a:t>(4 of 4)</a:t>
            </a:r>
          </a:p>
        </p:txBody>
      </p:sp>
      <p:sp>
        <p:nvSpPr>
          <p:cNvPr id="34819" name="Content Placeholder 2"/>
          <p:cNvSpPr>
            <a:spLocks noGrp="1"/>
          </p:cNvSpPr>
          <p:nvPr>
            <p:ph type="body" idx="1"/>
          </p:nvPr>
        </p:nvSpPr>
        <p:spPr>
          <a:xfrm>
            <a:off x="901700" y="1473200"/>
            <a:ext cx="10363200" cy="5105400"/>
          </a:xfrm>
        </p:spPr>
        <p:txBody>
          <a:bodyPr rIns="228600"/>
          <a:lstStyle/>
          <a:p>
            <a:pPr>
              <a:spcBef>
                <a:spcPct val="35000"/>
              </a:spcBef>
            </a:pPr>
            <a:r>
              <a:rPr lang="en-US" altLang="en-US" dirty="0"/>
              <a:t>Vital signs</a:t>
            </a:r>
          </a:p>
          <a:p>
            <a:pPr lvl="1">
              <a:spcBef>
                <a:spcPct val="35000"/>
              </a:spcBef>
            </a:pPr>
            <a:r>
              <a:rPr lang="en-US" altLang="en-US" dirty="0"/>
              <a:t>Assess patient</a:t>
            </a:r>
            <a:r>
              <a:rPr lang="ja-JP" altLang="en-US" dirty="0"/>
              <a:t>’</a:t>
            </a:r>
            <a:r>
              <a:rPr lang="en-US" altLang="ja-JP" dirty="0"/>
              <a:t>s:</a:t>
            </a:r>
          </a:p>
          <a:p>
            <a:pPr lvl="2">
              <a:spcBef>
                <a:spcPts val="900"/>
              </a:spcBef>
            </a:pPr>
            <a:r>
              <a:rPr lang="en-US" altLang="en-US" sz="2000" dirty="0">
                <a:latin typeface="Arial"/>
                <a:cs typeface="Arial"/>
              </a:rPr>
              <a:t>Heart rate, rhythm, and quality</a:t>
            </a:r>
          </a:p>
          <a:p>
            <a:pPr lvl="2">
              <a:spcBef>
                <a:spcPts val="900"/>
              </a:spcBef>
            </a:pPr>
            <a:r>
              <a:rPr lang="en-US" altLang="en-US" sz="2000" dirty="0">
                <a:latin typeface="Arial"/>
                <a:cs typeface="Arial"/>
              </a:rPr>
              <a:t>Respiratory rate, rhythm, and quality</a:t>
            </a:r>
          </a:p>
          <a:p>
            <a:pPr lvl="2">
              <a:spcBef>
                <a:spcPts val="900"/>
              </a:spcBef>
            </a:pPr>
            <a:r>
              <a:rPr lang="en-US" altLang="en-US" sz="2000" dirty="0">
                <a:latin typeface="Arial"/>
                <a:cs typeface="Arial"/>
              </a:rPr>
              <a:t>Skin color, temperature, and condition</a:t>
            </a:r>
          </a:p>
          <a:p>
            <a:pPr lvl="2">
              <a:spcBef>
                <a:spcPts val="900"/>
              </a:spcBef>
            </a:pPr>
            <a:r>
              <a:rPr lang="en-US" altLang="en-US" sz="2000" dirty="0">
                <a:latin typeface="Arial"/>
                <a:cs typeface="Arial"/>
              </a:rPr>
              <a:t>Capillary refill time</a:t>
            </a:r>
          </a:p>
          <a:p>
            <a:pPr lvl="2">
              <a:spcBef>
                <a:spcPts val="900"/>
              </a:spcBef>
            </a:pPr>
            <a:r>
              <a:rPr lang="en-US" altLang="en-US" sz="2000" dirty="0">
                <a:latin typeface="Arial"/>
                <a:cs typeface="Arial"/>
              </a:rPr>
              <a:t>Blood pressure</a:t>
            </a:r>
          </a:p>
          <a:p>
            <a:pPr lvl="2">
              <a:spcBef>
                <a:spcPts val="900"/>
              </a:spcBef>
            </a:pPr>
            <a:r>
              <a:rPr lang="en-US" altLang="en-US" sz="2000" dirty="0">
                <a:latin typeface="Arial"/>
                <a:cs typeface="Arial"/>
              </a:rPr>
              <a:t>Consider orthostatic vital signs</a:t>
            </a:r>
          </a:p>
          <a:p>
            <a:pPr lvl="2">
              <a:spcBef>
                <a:spcPts val="900"/>
              </a:spcBef>
            </a:pPr>
            <a:r>
              <a:rPr lang="en-US" altLang="en-US" sz="2000" dirty="0">
                <a:latin typeface="Arial"/>
                <a:cs typeface="Arial"/>
              </a:rPr>
              <a:t>Consider noninvasive blood pressure monitoring to continuously track patient</a:t>
            </a:r>
            <a:r>
              <a:rPr lang="ja-JP" altLang="en-US" sz="2000" dirty="0">
                <a:latin typeface="Arial"/>
                <a:cs typeface="Arial"/>
              </a:rPr>
              <a:t>’</a:t>
            </a:r>
            <a:r>
              <a:rPr lang="en-US" altLang="ja-JP" sz="2000" dirty="0">
                <a:latin typeface="Arial"/>
                <a:cs typeface="Arial"/>
              </a:rPr>
              <a:t>s blood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dirty="0"/>
              <a:t>Reassessment </a:t>
            </a:r>
            <a:r>
              <a:rPr lang="en-US" altLang="en-US" sz="2000" b="0" dirty="0"/>
              <a:t>(1 of 2)</a:t>
            </a:r>
          </a:p>
        </p:txBody>
      </p:sp>
      <p:sp>
        <p:nvSpPr>
          <p:cNvPr id="36867" name="Content Placeholder 2"/>
          <p:cNvSpPr>
            <a:spLocks noGrp="1"/>
          </p:cNvSpPr>
          <p:nvPr>
            <p:ph type="body" idx="1"/>
          </p:nvPr>
        </p:nvSpPr>
        <p:spPr/>
        <p:txBody>
          <a:bodyPr rIns="228600"/>
          <a:lstStyle/>
          <a:p>
            <a:pPr>
              <a:spcBef>
                <a:spcPct val="35000"/>
              </a:spcBef>
            </a:pPr>
            <a:r>
              <a:rPr lang="en-US" altLang="en-US" dirty="0"/>
              <a:t>Repeat the primary assessment.</a:t>
            </a:r>
          </a:p>
          <a:p>
            <a:pPr>
              <a:spcBef>
                <a:spcPct val="35000"/>
              </a:spcBef>
            </a:pPr>
            <a:r>
              <a:rPr lang="en-US" altLang="en-US" dirty="0"/>
              <a:t>There are very few interventions with a gynecologic emergency.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dirty="0"/>
              <a:t>Reassessment </a:t>
            </a:r>
            <a:r>
              <a:rPr lang="en-US" altLang="en-US" sz="2000" b="0" dirty="0"/>
              <a:t>(2 of 2)</a:t>
            </a:r>
          </a:p>
        </p:txBody>
      </p:sp>
      <p:sp>
        <p:nvSpPr>
          <p:cNvPr id="37891" name="Content Placeholder 2"/>
          <p:cNvSpPr>
            <a:spLocks noGrp="1"/>
          </p:cNvSpPr>
          <p:nvPr>
            <p:ph type="body" idx="1"/>
          </p:nvPr>
        </p:nvSpPr>
        <p:spPr/>
        <p:txBody>
          <a:bodyPr rIns="228600"/>
          <a:lstStyle/>
          <a:p>
            <a:pPr>
              <a:spcBef>
                <a:spcPct val="35000"/>
              </a:spcBef>
            </a:pPr>
            <a:r>
              <a:rPr lang="en-US" altLang="en-US" dirty="0"/>
              <a:t>Communication and documentation</a:t>
            </a:r>
          </a:p>
          <a:p>
            <a:pPr lvl="1">
              <a:spcBef>
                <a:spcPct val="35000"/>
              </a:spcBef>
            </a:pPr>
            <a:r>
              <a:rPr lang="en-US" altLang="en-US" dirty="0"/>
              <a:t>Communicate all relevant information to staff at receiving hospital.</a:t>
            </a:r>
          </a:p>
          <a:p>
            <a:pPr lvl="2">
              <a:spcBef>
                <a:spcPts val="900"/>
              </a:spcBef>
            </a:pPr>
            <a:r>
              <a:rPr lang="en-US" altLang="en-US" sz="2000" dirty="0"/>
              <a:t>Include possibility of pregnancy</a:t>
            </a:r>
          </a:p>
          <a:p>
            <a:pPr lvl="1">
              <a:spcBef>
                <a:spcPct val="35000"/>
              </a:spcBef>
            </a:pPr>
            <a:r>
              <a:rPr lang="en-US" altLang="en-US" dirty="0"/>
              <a:t>Carefully document everything, especially in cases of sexual assault.</a:t>
            </a:r>
            <a:endParaRPr lang="en-US" alt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Emergency Medical Care </a:t>
            </a:r>
            <a:r>
              <a:rPr lang="en-US" altLang="en-US" sz="2000" b="0" dirty="0"/>
              <a:t>(1 of 3)</a:t>
            </a:r>
          </a:p>
        </p:txBody>
      </p:sp>
      <p:sp>
        <p:nvSpPr>
          <p:cNvPr id="38915" name="Content Placeholder 2"/>
          <p:cNvSpPr>
            <a:spLocks noGrp="1"/>
          </p:cNvSpPr>
          <p:nvPr>
            <p:ph type="body" idx="1"/>
          </p:nvPr>
        </p:nvSpPr>
        <p:spPr/>
        <p:txBody>
          <a:bodyPr rIns="228600"/>
          <a:lstStyle/>
          <a:p>
            <a:pPr>
              <a:spcBef>
                <a:spcPct val="35000"/>
              </a:spcBef>
            </a:pPr>
            <a:r>
              <a:rPr lang="en-US" altLang="en-US" dirty="0"/>
              <a:t>Maintain patient</a:t>
            </a:r>
            <a:r>
              <a:rPr lang="ja-JP" altLang="en-US" dirty="0"/>
              <a:t>’</a:t>
            </a:r>
            <a:r>
              <a:rPr lang="en-US" altLang="ja-JP" dirty="0"/>
              <a:t>s privacy as much as possible.</a:t>
            </a:r>
          </a:p>
          <a:p>
            <a:pPr lvl="1">
              <a:spcBef>
                <a:spcPct val="35000"/>
              </a:spcBef>
            </a:pPr>
            <a:r>
              <a:rPr lang="en-US" altLang="en-US" dirty="0"/>
              <a:t>If in a public place, move to ambulance.</a:t>
            </a:r>
          </a:p>
          <a:p>
            <a:pPr lvl="1">
              <a:spcBef>
                <a:spcPct val="35000"/>
              </a:spcBef>
            </a:pPr>
            <a:r>
              <a:rPr lang="en-US" altLang="en-US" dirty="0"/>
              <a:t>Have a female EMT participate in the patient’s care if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dirty="0"/>
              <a:t>Emergency Medical Care </a:t>
            </a:r>
            <a:r>
              <a:rPr lang="en-US" altLang="en-US" sz="2000" b="0" dirty="0"/>
              <a:t>(2 of 3)</a:t>
            </a:r>
          </a:p>
        </p:txBody>
      </p:sp>
      <p:sp>
        <p:nvSpPr>
          <p:cNvPr id="39939" name="Content Placeholder 2"/>
          <p:cNvSpPr>
            <a:spLocks noGrp="1"/>
          </p:cNvSpPr>
          <p:nvPr>
            <p:ph type="body" idx="1"/>
          </p:nvPr>
        </p:nvSpPr>
        <p:spPr/>
        <p:txBody>
          <a:bodyPr rIns="228600"/>
          <a:lstStyle/>
          <a:p>
            <a:pPr>
              <a:spcBef>
                <a:spcPct val="35000"/>
              </a:spcBef>
            </a:pPr>
            <a:r>
              <a:rPr lang="en-US" altLang="en-US" dirty="0"/>
              <a:t>Use sanitary pads on the external genitalia to absorb blood.</a:t>
            </a:r>
          </a:p>
          <a:p>
            <a:pPr lvl="1">
              <a:spcBef>
                <a:spcPct val="35000"/>
              </a:spcBef>
            </a:pPr>
            <a:r>
              <a:rPr lang="en-US" altLang="en-US" dirty="0"/>
              <a:t>Document the number of pads saturated in blood.</a:t>
            </a:r>
          </a:p>
          <a:p>
            <a:pPr>
              <a:spcBef>
                <a:spcPct val="35000"/>
              </a:spcBef>
            </a:pPr>
            <a:r>
              <a:rPr lang="en-US" altLang="en-US" dirty="0"/>
              <a:t>External genitals have a rich nerve supply.</a:t>
            </a:r>
          </a:p>
          <a:p>
            <a:pPr lvl="1">
              <a:spcBef>
                <a:spcPct val="35000"/>
              </a:spcBef>
            </a:pPr>
            <a:r>
              <a:rPr lang="en-US" altLang="en-US" dirty="0"/>
              <a:t>Makes injuries very painful</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dirty="0"/>
              <a:t>Emergency Medical Care </a:t>
            </a:r>
            <a:r>
              <a:rPr lang="en-US" altLang="en-US" sz="2000" b="0" dirty="0"/>
              <a:t>(3 of 3)</a:t>
            </a:r>
          </a:p>
        </p:txBody>
      </p:sp>
      <p:sp>
        <p:nvSpPr>
          <p:cNvPr id="40963" name="Content Placeholder 2"/>
          <p:cNvSpPr>
            <a:spLocks noGrp="1"/>
          </p:cNvSpPr>
          <p:nvPr>
            <p:ph type="body" idx="1"/>
          </p:nvPr>
        </p:nvSpPr>
        <p:spPr/>
        <p:txBody>
          <a:bodyPr rIns="228600"/>
          <a:lstStyle/>
          <a:p>
            <a:pPr>
              <a:spcBef>
                <a:spcPct val="35000"/>
              </a:spcBef>
            </a:pPr>
            <a:r>
              <a:rPr lang="en-US" altLang="en-US" dirty="0"/>
              <a:t>Treat external lacerations with moist, sterile compresses.</a:t>
            </a:r>
          </a:p>
          <a:p>
            <a:pPr lvl="1">
              <a:spcBef>
                <a:spcPct val="35000"/>
              </a:spcBef>
            </a:pPr>
            <a:r>
              <a:rPr lang="en-US" altLang="en-US" dirty="0"/>
              <a:t>Do not pack or place dressings in the vagina.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dirty="0"/>
              <a:t>Assessment and Management of Specific Conditions</a:t>
            </a:r>
            <a:endParaRPr lang="en-US" altLang="en-US" sz="2800" b="0" dirty="0"/>
          </a:p>
        </p:txBody>
      </p:sp>
      <p:sp>
        <p:nvSpPr>
          <p:cNvPr id="41987" name="Content Placeholder 2"/>
          <p:cNvSpPr>
            <a:spLocks noGrp="1"/>
          </p:cNvSpPr>
          <p:nvPr>
            <p:ph type="body" idx="1"/>
          </p:nvPr>
        </p:nvSpPr>
        <p:spPr/>
        <p:txBody>
          <a:bodyPr rIns="228600"/>
          <a:lstStyle/>
          <a:p>
            <a:pPr>
              <a:spcBef>
                <a:spcPct val="35000"/>
              </a:spcBef>
            </a:pPr>
            <a:r>
              <a:rPr lang="en-US" altLang="en-US" dirty="0"/>
              <a:t>Pelvic inflammatory disease (PID)</a:t>
            </a:r>
          </a:p>
          <a:p>
            <a:pPr lvl="1">
              <a:spcBef>
                <a:spcPct val="35000"/>
              </a:spcBef>
            </a:pPr>
            <a:r>
              <a:rPr lang="en-US" altLang="en-US" dirty="0"/>
              <a:t>A patient with PID will complain of abdominal pain.</a:t>
            </a:r>
          </a:p>
          <a:p>
            <a:pPr lvl="2">
              <a:spcBef>
                <a:spcPts val="900"/>
              </a:spcBef>
            </a:pPr>
            <a:r>
              <a:rPr lang="en-US" altLang="en-US" sz="2000" dirty="0"/>
              <a:t>Usually starts during or after menstruation</a:t>
            </a:r>
          </a:p>
          <a:p>
            <a:pPr lvl="2">
              <a:spcBef>
                <a:spcPts val="900"/>
              </a:spcBef>
            </a:pPr>
            <a:r>
              <a:rPr lang="en-US" altLang="en-US" sz="2000" dirty="0"/>
              <a:t>May be made worse by walking</a:t>
            </a:r>
          </a:p>
          <a:p>
            <a:pPr lvl="1">
              <a:spcBef>
                <a:spcPct val="35000"/>
              </a:spcBef>
            </a:pPr>
            <a:r>
              <a:rPr lang="en-US" altLang="en-US" dirty="0"/>
              <a:t>Prehospital treatment is limited.</a:t>
            </a:r>
          </a:p>
          <a:p>
            <a:pPr lvl="1">
              <a:spcBef>
                <a:spcPct val="35000"/>
              </a:spcBef>
            </a:pPr>
            <a:r>
              <a:rPr lang="en-US" altLang="en-US" dirty="0"/>
              <a:t>Nonemergency transport is usually recommended.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dirty="0"/>
              <a:t>Sexual Assault </a:t>
            </a:r>
            <a:r>
              <a:rPr lang="en-US" altLang="en-US" sz="2000" b="0" dirty="0"/>
              <a:t>(1 of 5)</a:t>
            </a:r>
          </a:p>
        </p:txBody>
      </p:sp>
      <p:sp>
        <p:nvSpPr>
          <p:cNvPr id="43011" name="Content Placeholder 2"/>
          <p:cNvSpPr>
            <a:spLocks noGrp="1"/>
          </p:cNvSpPr>
          <p:nvPr>
            <p:ph type="body" idx="1"/>
          </p:nvPr>
        </p:nvSpPr>
        <p:spPr/>
        <p:txBody>
          <a:bodyPr rIns="228600"/>
          <a:lstStyle/>
          <a:p>
            <a:pPr>
              <a:spcBef>
                <a:spcPct val="35000"/>
              </a:spcBef>
            </a:pPr>
            <a:r>
              <a:rPr lang="en-US" altLang="en-US" dirty="0"/>
              <a:t>Sexual assault and rape are common.</a:t>
            </a:r>
          </a:p>
          <a:p>
            <a:pPr lvl="1">
              <a:spcBef>
                <a:spcPct val="35000"/>
              </a:spcBef>
            </a:pPr>
            <a:r>
              <a:rPr lang="en-US" altLang="en-US" dirty="0"/>
              <a:t>1 of 5 women has reported being raped.</a:t>
            </a:r>
          </a:p>
          <a:p>
            <a:pPr lvl="1">
              <a:spcBef>
                <a:spcPct val="35000"/>
              </a:spcBef>
            </a:pPr>
            <a:r>
              <a:rPr lang="en-US" altLang="en-US" dirty="0"/>
              <a:t>1 of 3 women will be sexually molested.</a:t>
            </a:r>
          </a:p>
          <a:p>
            <a:pPr>
              <a:spcBef>
                <a:spcPct val="35000"/>
              </a:spcBef>
            </a:pPr>
            <a:r>
              <a:rPr lang="en-US" altLang="en-US" dirty="0"/>
              <a:t>EMTs treating victims of sexual assault face many complex issues.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3)</a:t>
            </a:r>
          </a:p>
        </p:txBody>
      </p:sp>
      <p:sp>
        <p:nvSpPr>
          <p:cNvPr id="6147" name="Rectangle 3"/>
          <p:cNvSpPr>
            <a:spLocks noGrp="1" noChangeArrowheads="1"/>
          </p:cNvSpPr>
          <p:nvPr>
            <p:ph type="body" idx="1"/>
          </p:nvPr>
        </p:nvSpPr>
        <p:spPr/>
        <p:txBody>
          <a:bodyPr rIns="228600"/>
          <a:lstStyle/>
          <a:p>
            <a:pPr eaLnBrk="1" hangingPunct="1">
              <a:spcBef>
                <a:spcPct val="35000"/>
              </a:spcBef>
            </a:pPr>
            <a:r>
              <a:rPr lang="en-US" altLang="en-US" dirty="0"/>
              <a:t>Anatomy, physiology, assessment findings, and management of</a:t>
            </a:r>
          </a:p>
          <a:p>
            <a:pPr lvl="1" eaLnBrk="1" hangingPunct="1">
              <a:spcBef>
                <a:spcPct val="35000"/>
              </a:spcBef>
            </a:pPr>
            <a:r>
              <a:rPr lang="en-US" altLang="en-US" dirty="0"/>
              <a:t>Vaginal bleeding</a:t>
            </a:r>
          </a:p>
          <a:p>
            <a:pPr lvl="1" eaLnBrk="1" hangingPunct="1">
              <a:spcBef>
                <a:spcPct val="35000"/>
              </a:spcBef>
            </a:pPr>
            <a:r>
              <a:rPr lang="en-US" altLang="en-US" dirty="0"/>
              <a:t>Sexual assault (to include appropriate emotional support)</a:t>
            </a:r>
          </a:p>
          <a:p>
            <a:pPr lvl="1" eaLnBrk="1" hangingPunct="1">
              <a:spcBef>
                <a:spcPct val="35000"/>
              </a:spcBef>
            </a:pPr>
            <a:r>
              <a:rPr lang="en-US" altLang="en-US" dirty="0"/>
              <a:t>Infections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dirty="0"/>
              <a:t>Sexual Assault </a:t>
            </a:r>
            <a:r>
              <a:rPr lang="en-US" altLang="en-US" sz="2000" b="0" dirty="0"/>
              <a:t>(2 of 5)</a:t>
            </a:r>
          </a:p>
        </p:txBody>
      </p:sp>
      <p:sp>
        <p:nvSpPr>
          <p:cNvPr id="44035" name="Content Placeholder 2"/>
          <p:cNvSpPr>
            <a:spLocks noGrp="1"/>
          </p:cNvSpPr>
          <p:nvPr>
            <p:ph type="body" idx="1"/>
          </p:nvPr>
        </p:nvSpPr>
        <p:spPr/>
        <p:txBody>
          <a:bodyPr rIns="228600"/>
          <a:lstStyle/>
          <a:p>
            <a:pPr>
              <a:spcBef>
                <a:spcPct val="35000"/>
              </a:spcBef>
            </a:pPr>
            <a:r>
              <a:rPr lang="en-US" altLang="en-US" dirty="0"/>
              <a:t>You may be first person victim has contact with after the encounter.</a:t>
            </a:r>
          </a:p>
          <a:p>
            <a:pPr lvl="1">
              <a:spcBef>
                <a:spcPct val="35000"/>
              </a:spcBef>
            </a:pPr>
            <a:r>
              <a:rPr lang="en-US" altLang="en-US" dirty="0"/>
              <a:t>Professionalism, tact, kindness, and sensitivity, are important.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pPr>
            <a:r>
              <a:rPr lang="en-US" altLang="en-US" dirty="0"/>
              <a:t>Sexual Assault </a:t>
            </a:r>
            <a:r>
              <a:rPr lang="en-US" altLang="en-US" sz="2000" b="0" dirty="0"/>
              <a:t>(3 of 5)</a:t>
            </a:r>
          </a:p>
        </p:txBody>
      </p:sp>
      <p:sp>
        <p:nvSpPr>
          <p:cNvPr id="45059" name="Content Placeholder 2"/>
          <p:cNvSpPr>
            <a:spLocks noGrp="1"/>
          </p:cNvSpPr>
          <p:nvPr>
            <p:ph type="body" idx="1"/>
          </p:nvPr>
        </p:nvSpPr>
        <p:spPr/>
        <p:txBody>
          <a:bodyPr rIns="228600"/>
          <a:lstStyle/>
          <a:p>
            <a:pPr>
              <a:spcBef>
                <a:spcPct val="35000"/>
              </a:spcBef>
            </a:pPr>
            <a:r>
              <a:rPr lang="en-US" altLang="en-US" dirty="0"/>
              <a:t>Be aware of drugs used to facilitate sexual assault or rape.</a:t>
            </a:r>
          </a:p>
          <a:p>
            <a:pPr>
              <a:spcBef>
                <a:spcPct val="35000"/>
              </a:spcBef>
            </a:pPr>
            <a:r>
              <a:rPr lang="en-US" altLang="en-US" dirty="0"/>
              <a:t>If possible, give the patient the option of being treated by a female EMT.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Sexual Assault </a:t>
            </a:r>
            <a:r>
              <a:rPr lang="en-US" altLang="en-US" sz="2000" b="0" dirty="0"/>
              <a:t>(4 of 5)</a:t>
            </a:r>
          </a:p>
        </p:txBody>
      </p:sp>
      <p:sp>
        <p:nvSpPr>
          <p:cNvPr id="47107" name="Content Placeholder 2"/>
          <p:cNvSpPr>
            <a:spLocks noGrp="1"/>
          </p:cNvSpPr>
          <p:nvPr>
            <p:ph type="body" idx="1"/>
          </p:nvPr>
        </p:nvSpPr>
        <p:spPr/>
        <p:txBody>
          <a:bodyPr rIns="228600"/>
          <a:lstStyle/>
          <a:p>
            <a:pPr>
              <a:spcBef>
                <a:spcPct val="35000"/>
              </a:spcBef>
            </a:pPr>
            <a:r>
              <a:rPr lang="en-US" altLang="en-US" dirty="0"/>
              <a:t>Your focus should be:</a:t>
            </a:r>
          </a:p>
          <a:p>
            <a:pPr lvl="1">
              <a:spcBef>
                <a:spcPct val="35000"/>
              </a:spcBef>
            </a:pPr>
            <a:r>
              <a:rPr lang="en-US" altLang="en-US" dirty="0"/>
              <a:t>Provide medical treatment of patient.</a:t>
            </a:r>
          </a:p>
          <a:p>
            <a:pPr lvl="1">
              <a:spcBef>
                <a:spcPct val="35000"/>
              </a:spcBef>
            </a:pPr>
            <a:r>
              <a:rPr lang="en-US" altLang="en-US" dirty="0"/>
              <a:t>Offer psychological care of patient.</a:t>
            </a:r>
          </a:p>
          <a:p>
            <a:pPr lvl="1">
              <a:spcBef>
                <a:spcPct val="35000"/>
              </a:spcBef>
            </a:pPr>
            <a:r>
              <a:rPr lang="en-US" altLang="en-US" dirty="0"/>
              <a:t>Preserve evidence.</a:t>
            </a:r>
          </a:p>
          <a:p>
            <a:pPr lvl="1">
              <a:spcBef>
                <a:spcPct val="35000"/>
              </a:spcBef>
            </a:pPr>
            <a:r>
              <a:rPr lang="en-US" altLang="en-US" dirty="0"/>
              <a:t>Take history.</a:t>
            </a:r>
          </a:p>
          <a:p>
            <a:pPr lvl="1">
              <a:spcBef>
                <a:spcPct val="35000"/>
              </a:spcBef>
            </a:pPr>
            <a:r>
              <a:rPr lang="en-US" altLang="en-US" dirty="0"/>
              <a:t>Produce a patient care report.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dirty="0"/>
              <a:t>Sexual Assault </a:t>
            </a:r>
            <a:r>
              <a:rPr lang="en-US" altLang="en-US" sz="2000" b="0" dirty="0"/>
              <a:t>(5 of 5)</a:t>
            </a:r>
          </a:p>
        </p:txBody>
      </p:sp>
      <p:pic>
        <p:nvPicPr>
          <p:cNvPr id="3074" name="Picture 2" descr="A table, titled, treatment principles for sexual assault. Content reads as follows: In addition to the usual treatment principles that apply to all victims, follow these special steps when treating patients who have been sexually assaulted: 1. Document the patient’s history, assessment, treatment, and response to treatment in detail because you may have to appear in court many years later. Do not speculate. Record only the facts. 2. Complete the SAMPLE history objectively. 3. Follow any crime scene policy established by your system to protect the scene and any potential evidence for police, particularly policies regarding evidence collection. If the patient will tolerate being wrapped in a sterile burn sheet, this may help investigators find any hair, fluid, or fiber from the alleged offender. 4. Do not examine the genitalia unless there is major bleeding. If an object has been inserted into the vagina or rectum, do not attempt to remove it. 5. Whenever possible, reduce the patient’s anxiety by using an EMT who is the same gender as the patient. 6. Discourage the patient from bathing, voiding, or cleaning any wounds until after the hospital staff has completed an assessment. Handle the patient’s clothes as little as possible, placing clothing and any other evidence in paper bags. If the patient insists on urinating, ask the patient to do so in a sterile urine container (if available). Also, deposit the toilet paper in a paper bag. Seal and label the bag for law enforcement. This can be critically important evidence. 7. If possible, transport the patient to a hospital with specialized staff such as sexual assault nurse examiners (SANE) who can fully evaluate these patients, perform medical and forensic examinations, and provide all aspects of medical and supportive care for these patients.&#10;" title="A table, titled, treatment principles for sexual assaul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1" y="1492079"/>
            <a:ext cx="8991600" cy="5094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dirty="0"/>
              <a:t>Review</a:t>
            </a:r>
          </a:p>
        </p:txBody>
      </p:sp>
      <p:sp>
        <p:nvSpPr>
          <p:cNvPr id="49155"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What is the narrowest portion of the uterus?</a:t>
            </a:r>
          </a:p>
          <a:p>
            <a:pPr marL="1016000" lvl="1" indent="-444500">
              <a:spcBef>
                <a:spcPct val="35000"/>
              </a:spcBef>
              <a:buFontTx/>
              <a:buAutoNum type="alphaUcPeriod"/>
            </a:pPr>
            <a:r>
              <a:rPr lang="en-US" altLang="en-US" dirty="0"/>
              <a:t>Vagina</a:t>
            </a:r>
          </a:p>
          <a:p>
            <a:pPr marL="1016000" lvl="1" indent="-444500">
              <a:spcBef>
                <a:spcPct val="35000"/>
              </a:spcBef>
              <a:buFontTx/>
              <a:buAutoNum type="alphaUcPeriod"/>
            </a:pPr>
            <a:r>
              <a:rPr lang="en-US" altLang="en-US" dirty="0"/>
              <a:t>Cervix</a:t>
            </a:r>
          </a:p>
          <a:p>
            <a:pPr marL="1016000" lvl="1" indent="-444500">
              <a:spcBef>
                <a:spcPct val="35000"/>
              </a:spcBef>
              <a:buFontTx/>
              <a:buAutoNum type="alphaUcPeriod"/>
            </a:pPr>
            <a:r>
              <a:rPr lang="en-US" altLang="en-US" dirty="0"/>
              <a:t>Fallopian tubes</a:t>
            </a:r>
          </a:p>
          <a:p>
            <a:pPr marL="1016000" lvl="1" indent="-444500">
              <a:spcBef>
                <a:spcPct val="35000"/>
              </a:spcBef>
              <a:buFontTx/>
              <a:buAutoNum type="alphaUcPeriod"/>
            </a:pPr>
            <a:r>
              <a:rPr lang="en-US" altLang="en-US" dirty="0"/>
              <a:t>Ovaries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dirty="0"/>
              <a:t>Review</a:t>
            </a:r>
          </a:p>
        </p:txBody>
      </p:sp>
      <p:sp>
        <p:nvSpPr>
          <p:cNvPr id="5017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The ovaries are the primary female reproductive organ. The developing embryo travels into the uterus through the fallopian tube. The embryo attaches to the uterine wall and continues to grow. The narrowest portion of the uterus is the cervix, which opens into the vagina.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51203"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What is the narrowest portion of the uterus?</a:t>
            </a:r>
          </a:p>
          <a:p>
            <a:pPr marL="1016000" lvl="1" indent="-444500">
              <a:spcBef>
                <a:spcPct val="35000"/>
              </a:spcBef>
              <a:buFontTx/>
              <a:buAutoNum type="alphaUcPeriod"/>
            </a:pPr>
            <a:r>
              <a:rPr lang="en-US" altLang="en-US" dirty="0"/>
              <a:t>Vagina</a:t>
            </a:r>
            <a:br>
              <a:rPr lang="en-US" altLang="en-US" dirty="0"/>
            </a:br>
            <a:r>
              <a:rPr lang="en-US" altLang="en-US" b="1" dirty="0"/>
              <a:t>Rationale: </a:t>
            </a:r>
            <a:r>
              <a:rPr lang="en-US" altLang="en-US" dirty="0">
                <a:solidFill>
                  <a:srgbClr val="F37021"/>
                </a:solidFill>
              </a:rPr>
              <a:t>The vagina is the outermost cavity of the woman</a:t>
            </a:r>
            <a:r>
              <a:rPr lang="ja-JP" altLang="en-US" dirty="0">
                <a:solidFill>
                  <a:srgbClr val="F37021"/>
                </a:solidFill>
              </a:rPr>
              <a:t>’</a:t>
            </a:r>
            <a:r>
              <a:rPr lang="en-US" altLang="ja-JP" dirty="0">
                <a:solidFill>
                  <a:srgbClr val="F37021"/>
                </a:solidFill>
              </a:rPr>
              <a:t>s reproductive system.</a:t>
            </a:r>
          </a:p>
          <a:p>
            <a:pPr marL="1016000" lvl="1" indent="-444500">
              <a:spcBef>
                <a:spcPct val="35000"/>
              </a:spcBef>
              <a:buFontTx/>
              <a:buAutoNum type="alphaUcPeriod"/>
            </a:pPr>
            <a:r>
              <a:rPr lang="en-US" altLang="en-US" dirty="0"/>
              <a:t>Cervix</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Fallopian tube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fallopian tubes are not part of the uterus. They connect each ovary with the uterus.</a:t>
            </a:r>
          </a:p>
          <a:p>
            <a:pPr marL="1016000" lvl="1" indent="-444500">
              <a:spcBef>
                <a:spcPct val="35000"/>
              </a:spcBef>
              <a:buFontTx/>
              <a:buAutoNum type="alphaUcPeriod" startAt="3"/>
            </a:pPr>
            <a:r>
              <a:rPr lang="en-US" altLang="en-US" dirty="0"/>
              <a:t>Ovaries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ovaries are located on each side of the abdomen and are not part of the uterus.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85000"/>
              </a:lnSpc>
            </a:pPr>
            <a:r>
              <a:rPr lang="en-US" altLang="en-US" dirty="0"/>
              <a:t>Review</a:t>
            </a:r>
          </a:p>
        </p:txBody>
      </p:sp>
      <p:sp>
        <p:nvSpPr>
          <p:cNvPr id="53251"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What is the outermost cavity of a woman</a:t>
            </a:r>
            <a:r>
              <a:rPr lang="ja-JP" altLang="en-US"/>
              <a:t>’</a:t>
            </a:r>
            <a:r>
              <a:rPr lang="en-US" altLang="ja-JP" dirty="0"/>
              <a:t>s reproductive system?</a:t>
            </a:r>
          </a:p>
          <a:p>
            <a:pPr marL="1016000" lvl="1" indent="-444500">
              <a:spcBef>
                <a:spcPct val="35000"/>
              </a:spcBef>
              <a:buFontTx/>
              <a:buAutoNum type="alphaUcPeriod"/>
            </a:pPr>
            <a:r>
              <a:rPr lang="en-US" altLang="en-US" dirty="0"/>
              <a:t>Cervix</a:t>
            </a:r>
          </a:p>
          <a:p>
            <a:pPr marL="1016000" lvl="1" indent="-444500">
              <a:spcBef>
                <a:spcPct val="35000"/>
              </a:spcBef>
              <a:buFontTx/>
              <a:buAutoNum type="alphaUcPeriod"/>
            </a:pPr>
            <a:r>
              <a:rPr lang="en-US" altLang="en-US" dirty="0"/>
              <a:t>Ovaries</a:t>
            </a:r>
          </a:p>
          <a:p>
            <a:pPr marL="1016000" lvl="1" indent="-444500">
              <a:spcBef>
                <a:spcPct val="35000"/>
              </a:spcBef>
              <a:buFontTx/>
              <a:buAutoNum type="alphaUcPeriod"/>
            </a:pPr>
            <a:r>
              <a:rPr lang="en-US" altLang="en-US" dirty="0"/>
              <a:t>Vagina</a:t>
            </a:r>
          </a:p>
          <a:p>
            <a:pPr marL="1016000" lvl="1" indent="-444500">
              <a:spcBef>
                <a:spcPct val="35000"/>
              </a:spcBef>
              <a:buFontTx/>
              <a:buAutoNum type="alphaUcPeriod"/>
            </a:pPr>
            <a:r>
              <a:rPr lang="en-US" altLang="en-US" dirty="0"/>
              <a:t>Uterus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nSpc>
                <a:spcPct val="85000"/>
              </a:lnSpc>
            </a:pPr>
            <a:r>
              <a:rPr lang="en-US" altLang="en-US" dirty="0"/>
              <a:t>Review</a:t>
            </a:r>
          </a:p>
        </p:txBody>
      </p:sp>
      <p:sp>
        <p:nvSpPr>
          <p:cNvPr id="5427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endParaRPr lang="en-US" altLang="en-US" b="1" dirty="0">
              <a:solidFill>
                <a:srgbClr val="FF0000"/>
              </a:solidFill>
            </a:endParaRPr>
          </a:p>
          <a:p>
            <a:pPr marL="0" indent="0">
              <a:spcBef>
                <a:spcPct val="35000"/>
              </a:spcBef>
              <a:buFontTx/>
              <a:buNone/>
            </a:pPr>
            <a:r>
              <a:rPr lang="en-US" altLang="en-US" b="1" dirty="0"/>
              <a:t>Rationale: </a:t>
            </a:r>
            <a:r>
              <a:rPr lang="en-US" altLang="en-US" dirty="0"/>
              <a:t>The vagina is the outermost cavity of a woman</a:t>
            </a:r>
            <a:r>
              <a:rPr lang="ja-JP" altLang="en-US"/>
              <a:t>’</a:t>
            </a:r>
            <a:r>
              <a:rPr lang="en-US" altLang="ja-JP" dirty="0"/>
              <a:t>s reproductive system.</a:t>
            </a:r>
          </a:p>
          <a:p>
            <a:pPr marL="0" indent="0">
              <a:buFontTx/>
              <a:buNone/>
            </a:pPr>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55299"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What is the outermost cavity of a woman</a:t>
            </a:r>
            <a:r>
              <a:rPr lang="ja-JP" altLang="en-US" dirty="0"/>
              <a:t>’</a:t>
            </a:r>
            <a:r>
              <a:rPr lang="en-US" altLang="ja-JP" dirty="0"/>
              <a:t>s reproductive system?</a:t>
            </a:r>
          </a:p>
          <a:p>
            <a:pPr marL="1016000" lvl="1" indent="-444500">
              <a:spcBef>
                <a:spcPct val="35000"/>
              </a:spcBef>
              <a:buFontTx/>
              <a:buAutoNum type="alphaUcPeriod"/>
            </a:pPr>
            <a:r>
              <a:rPr lang="en-US" altLang="en-US" dirty="0"/>
              <a:t>Cervix</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cervix opens into the vagina. Sperm passes through the cervix to the uterus and up the fallopian tubes.</a:t>
            </a:r>
          </a:p>
          <a:p>
            <a:pPr marL="1016000" lvl="1" indent="-444500">
              <a:spcBef>
                <a:spcPct val="35000"/>
              </a:spcBef>
              <a:buFontTx/>
              <a:buAutoNum type="alphaUcPeriod"/>
            </a:pPr>
            <a:r>
              <a:rPr lang="en-US" altLang="en-US" dirty="0"/>
              <a:t>Ovaries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ovaries are located on each side of the lower abdomen.</a:t>
            </a:r>
          </a:p>
          <a:p>
            <a:pPr marL="1016000" lvl="1" indent="-444500">
              <a:spcBef>
                <a:spcPct val="35000"/>
              </a:spcBef>
              <a:buFontTx/>
              <a:buAutoNum type="alphaUcPeriod" startAt="3"/>
            </a:pPr>
            <a:r>
              <a:rPr lang="en-US" altLang="en-US" dirty="0"/>
              <a:t>Vagina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Uterus</a:t>
            </a:r>
            <a:br>
              <a:rPr lang="en-US" altLang="en-US" dirty="0"/>
            </a:br>
            <a:r>
              <a:rPr lang="en-US" altLang="en-US" b="1" dirty="0"/>
              <a:t>Rationale: </a:t>
            </a:r>
            <a:r>
              <a:rPr lang="en-US" altLang="en-US" dirty="0">
                <a:solidFill>
                  <a:srgbClr val="F37021"/>
                </a:solidFill>
              </a:rPr>
              <a:t>The uterus is the muscular organ where the fetus grows during pregnancy.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nSpc>
                <a:spcPct val="85000"/>
              </a:lnSpc>
            </a:pPr>
            <a:r>
              <a:rPr lang="en-US" altLang="en-US" dirty="0"/>
              <a:t>Introduction</a:t>
            </a:r>
          </a:p>
        </p:txBody>
      </p:sp>
      <p:sp>
        <p:nvSpPr>
          <p:cNvPr id="7171" name="Content Placeholder 2"/>
          <p:cNvSpPr>
            <a:spLocks noGrp="1"/>
          </p:cNvSpPr>
          <p:nvPr>
            <p:ph type="body" idx="1"/>
          </p:nvPr>
        </p:nvSpPr>
        <p:spPr/>
        <p:txBody>
          <a:bodyPr rIns="228600"/>
          <a:lstStyle/>
          <a:p>
            <a:pPr>
              <a:spcBef>
                <a:spcPct val="35000"/>
              </a:spcBef>
            </a:pPr>
            <a:r>
              <a:rPr lang="en-US" altLang="en-US" dirty="0"/>
              <a:t>Women are uniquely designed to conceive and give birth.</a:t>
            </a:r>
          </a:p>
          <a:p>
            <a:pPr>
              <a:spcBef>
                <a:spcPct val="35000"/>
              </a:spcBef>
            </a:pPr>
            <a:r>
              <a:rPr lang="en-US" altLang="en-US" dirty="0"/>
              <a:t>Women are susceptible to problems that do not occur in men.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nSpc>
                <a:spcPct val="85000"/>
              </a:lnSpc>
            </a:pPr>
            <a:r>
              <a:rPr lang="en-US" altLang="en-US" dirty="0"/>
              <a:t>Review</a:t>
            </a:r>
          </a:p>
        </p:txBody>
      </p:sp>
      <p:sp>
        <p:nvSpPr>
          <p:cNvPr id="57347"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If fertilization has not occurred within about ___ days following ovulation, the lining of the uterus begins to separate, and menstruation occurs.</a:t>
            </a:r>
          </a:p>
          <a:p>
            <a:pPr marL="1016000" lvl="1" indent="-444500">
              <a:spcBef>
                <a:spcPct val="35000"/>
              </a:spcBef>
              <a:buFontTx/>
              <a:buAutoNum type="alphaUcPeriod"/>
            </a:pPr>
            <a:r>
              <a:rPr lang="en-US" altLang="en-US" dirty="0"/>
              <a:t>8</a:t>
            </a:r>
          </a:p>
          <a:p>
            <a:pPr marL="1016000" lvl="1" indent="-444500">
              <a:spcBef>
                <a:spcPct val="35000"/>
              </a:spcBef>
              <a:buFontTx/>
              <a:buAutoNum type="alphaUcPeriod"/>
            </a:pPr>
            <a:r>
              <a:rPr lang="en-US" altLang="en-US" dirty="0"/>
              <a:t>10</a:t>
            </a:r>
          </a:p>
          <a:p>
            <a:pPr marL="1016000" lvl="1" indent="-444500">
              <a:spcBef>
                <a:spcPct val="35000"/>
              </a:spcBef>
              <a:buFontTx/>
              <a:buAutoNum type="alphaUcPeriod"/>
            </a:pPr>
            <a:r>
              <a:rPr lang="en-US" altLang="en-US" dirty="0"/>
              <a:t>12</a:t>
            </a:r>
          </a:p>
          <a:p>
            <a:pPr marL="1016000" lvl="1" indent="-444500">
              <a:spcBef>
                <a:spcPct val="35000"/>
              </a:spcBef>
              <a:buFontTx/>
              <a:buAutoNum type="alphaUcPeriod"/>
            </a:pPr>
            <a:r>
              <a:rPr lang="en-US" altLang="en-US" dirty="0"/>
              <a:t>14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85000"/>
              </a:lnSpc>
            </a:pPr>
            <a:r>
              <a:rPr lang="en-US" altLang="en-US" dirty="0"/>
              <a:t>Review</a:t>
            </a:r>
          </a:p>
        </p:txBody>
      </p:sp>
      <p:sp>
        <p:nvSpPr>
          <p:cNvPr id="5837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endParaRPr lang="en-US" altLang="en-US" b="1" dirty="0"/>
          </a:p>
          <a:p>
            <a:pPr marL="0" indent="0">
              <a:spcBef>
                <a:spcPct val="35000"/>
              </a:spcBef>
              <a:buFontTx/>
              <a:buNone/>
            </a:pPr>
            <a:r>
              <a:rPr lang="en-US" altLang="en-US" b="1" dirty="0"/>
              <a:t>Rationale: </a:t>
            </a:r>
            <a:r>
              <a:rPr lang="en-US" altLang="en-US" dirty="0"/>
              <a:t>Women menstruate about 14 days following ovulation.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59395"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If fertilization has not occurred within about ___ days following ovulation, the lining of the uterus begins to separate, and menstruation occurs.</a:t>
            </a:r>
          </a:p>
          <a:p>
            <a:pPr marL="1016000" lvl="1" indent="-444500">
              <a:spcBef>
                <a:spcPct val="35000"/>
              </a:spcBef>
              <a:buFontTx/>
              <a:buAutoNum type="alphaUcPeriod"/>
            </a:pPr>
            <a:r>
              <a:rPr lang="en-US" altLang="en-US" dirty="0"/>
              <a:t>8</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Women menstruate about 14 days following ovulation.</a:t>
            </a:r>
          </a:p>
          <a:p>
            <a:pPr marL="1016000" lvl="1" indent="-444500">
              <a:spcBef>
                <a:spcPct val="35000"/>
              </a:spcBef>
              <a:buFontTx/>
              <a:buAutoNum type="alphaUcPeriod"/>
            </a:pPr>
            <a:r>
              <a:rPr lang="en-US" altLang="en-US" dirty="0"/>
              <a:t>10</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Women menstruate about 14 days following ovulation.</a:t>
            </a:r>
          </a:p>
          <a:p>
            <a:pPr marL="1016000" lvl="1" indent="-444500">
              <a:spcBef>
                <a:spcPct val="35000"/>
              </a:spcBef>
              <a:buFontTx/>
              <a:buAutoNum type="alphaUcPeriod" startAt="3"/>
            </a:pPr>
            <a:r>
              <a:rPr lang="en-US" altLang="en-US" dirty="0"/>
              <a:t>12</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Women menstruate about 14 days following ovulation.</a:t>
            </a:r>
          </a:p>
          <a:p>
            <a:pPr marL="1016000" lvl="1" indent="-444500">
              <a:spcBef>
                <a:spcPct val="35000"/>
              </a:spcBef>
              <a:buFontTx/>
              <a:buAutoNum type="alphaUcPeriod" startAt="3"/>
            </a:pPr>
            <a:r>
              <a:rPr lang="en-US" altLang="en-US" dirty="0"/>
              <a:t>14</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nSpc>
                <a:spcPct val="85000"/>
              </a:lnSpc>
            </a:pPr>
            <a:r>
              <a:rPr lang="en-US" altLang="en-US" dirty="0"/>
              <a:t>Review</a:t>
            </a:r>
          </a:p>
        </p:txBody>
      </p:sp>
      <p:sp>
        <p:nvSpPr>
          <p:cNvPr id="61443"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The onset of menstruation is called:</a:t>
            </a:r>
          </a:p>
          <a:p>
            <a:pPr marL="1016000" lvl="1" indent="-444500">
              <a:spcBef>
                <a:spcPct val="35000"/>
              </a:spcBef>
              <a:buFontTx/>
              <a:buAutoNum type="alphaUcPeriod"/>
            </a:pPr>
            <a:r>
              <a:rPr lang="en-US" altLang="en-US" dirty="0"/>
              <a:t>menopause.</a:t>
            </a:r>
          </a:p>
          <a:p>
            <a:pPr marL="1016000" lvl="1" indent="-444500">
              <a:spcBef>
                <a:spcPct val="35000"/>
              </a:spcBef>
              <a:buFontTx/>
              <a:buAutoNum type="alphaUcPeriod"/>
            </a:pPr>
            <a:r>
              <a:rPr lang="en-US" altLang="en-US" dirty="0"/>
              <a:t>menarche.</a:t>
            </a:r>
          </a:p>
          <a:p>
            <a:pPr marL="1016000" lvl="1" indent="-444500">
              <a:spcBef>
                <a:spcPct val="35000"/>
              </a:spcBef>
              <a:buFontTx/>
              <a:buAutoNum type="alphaUcPeriod"/>
            </a:pPr>
            <a:r>
              <a:rPr lang="en-US" altLang="en-US" dirty="0"/>
              <a:t>ovulation.</a:t>
            </a:r>
          </a:p>
          <a:p>
            <a:pPr marL="1016000" lvl="1" indent="-444500">
              <a:spcBef>
                <a:spcPct val="35000"/>
              </a:spcBef>
              <a:buFontTx/>
              <a:buAutoNum type="alphaUcPeriod"/>
            </a:pPr>
            <a:r>
              <a:rPr lang="en-US" altLang="en-US" dirty="0"/>
              <a:t>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5000"/>
              </a:lnSpc>
            </a:pPr>
            <a:r>
              <a:rPr lang="en-US" altLang="en-US" dirty="0"/>
              <a:t>Review</a:t>
            </a:r>
          </a:p>
        </p:txBody>
      </p:sp>
      <p:sp>
        <p:nvSpPr>
          <p:cNvPr id="6246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Menarche is the onset of menstruation, typically occurring between the ages of 11 and 16 years.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63491"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The onset of menstruation is called:</a:t>
            </a:r>
          </a:p>
          <a:p>
            <a:pPr marL="1016000" lvl="1" indent="-444500">
              <a:spcBef>
                <a:spcPct val="35000"/>
              </a:spcBef>
              <a:buFontTx/>
              <a:buAutoNum type="alphaUcPeriod"/>
            </a:pPr>
            <a:r>
              <a:rPr lang="en-US" altLang="en-US" dirty="0"/>
              <a:t>menopause.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Menopause is when the cycle of ovulation and menstruation cease.</a:t>
            </a:r>
          </a:p>
          <a:p>
            <a:pPr marL="1016000" lvl="1" indent="-444500">
              <a:spcBef>
                <a:spcPct val="35000"/>
              </a:spcBef>
              <a:buFontTx/>
              <a:buAutoNum type="alphaUcPeriod"/>
            </a:pPr>
            <a:r>
              <a:rPr lang="en-US" altLang="en-US" dirty="0"/>
              <a:t>menarche.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ovulation.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Ovulation occurs each month when one ovum is released into the fallopian tube.</a:t>
            </a:r>
            <a:r>
              <a:rPr lang="en-US" altLang="en-US" dirty="0">
                <a:solidFill>
                  <a:srgbClr val="FF0000"/>
                </a:solidFill>
              </a:rPr>
              <a:t> </a:t>
            </a:r>
          </a:p>
          <a:p>
            <a:pPr marL="1016000" lvl="1" indent="-444500">
              <a:spcBef>
                <a:spcPct val="35000"/>
              </a:spcBef>
              <a:buFontTx/>
              <a:buAutoNum type="alphaUcPeriod" startAt="3"/>
            </a:pPr>
            <a:r>
              <a:rPr lang="en-US" altLang="en-US" dirty="0"/>
              <a:t>premenstrual syndrome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Premenstrual syndrome involves symptoms that typically occur before menstruation.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nSpc>
                <a:spcPct val="85000"/>
              </a:lnSpc>
            </a:pPr>
            <a:r>
              <a:rPr lang="en-US" altLang="en-US" dirty="0"/>
              <a:t>Review</a:t>
            </a:r>
          </a:p>
        </p:txBody>
      </p:sp>
      <p:sp>
        <p:nvSpPr>
          <p:cNvPr id="65539"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Which of the following can cause vaginal bleeding?</a:t>
            </a:r>
          </a:p>
          <a:p>
            <a:pPr marL="1016000" lvl="1" indent="-444500">
              <a:spcBef>
                <a:spcPct val="35000"/>
              </a:spcBef>
              <a:buFontTx/>
              <a:buAutoNum type="alphaUcPeriod"/>
            </a:pPr>
            <a:r>
              <a:rPr lang="en-US" altLang="en-US" dirty="0"/>
              <a:t>Ectopic pregnancy</a:t>
            </a:r>
          </a:p>
          <a:p>
            <a:pPr marL="1016000" lvl="1" indent="-444500">
              <a:spcBef>
                <a:spcPct val="35000"/>
              </a:spcBef>
              <a:buFontTx/>
              <a:buAutoNum type="alphaUcPeriod"/>
            </a:pPr>
            <a:r>
              <a:rPr lang="en-US" altLang="en-US" dirty="0"/>
              <a:t>Spontaneous abortion</a:t>
            </a:r>
          </a:p>
          <a:p>
            <a:pPr marL="1016000" lvl="1" indent="-444500">
              <a:spcBef>
                <a:spcPct val="35000"/>
              </a:spcBef>
              <a:buFontTx/>
              <a:buAutoNum type="alphaUcPeriod"/>
            </a:pPr>
            <a:r>
              <a:rPr lang="en-US" altLang="en-US" dirty="0"/>
              <a:t>Trauma</a:t>
            </a:r>
          </a:p>
          <a:p>
            <a:pPr marL="1016000" lvl="1" indent="-444500">
              <a:spcBef>
                <a:spcPct val="35000"/>
              </a:spcBef>
              <a:buFontTx/>
              <a:buAutoNum type="alphaUcPeriod"/>
            </a:pPr>
            <a:r>
              <a:rPr lang="en-US" altLang="en-US" dirty="0"/>
              <a:t>All of the above.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nSpc>
                <a:spcPct val="85000"/>
              </a:lnSpc>
            </a:pPr>
            <a:r>
              <a:rPr lang="en-US" altLang="en-US" dirty="0"/>
              <a:t>Review</a:t>
            </a:r>
          </a:p>
        </p:txBody>
      </p:sp>
      <p:sp>
        <p:nvSpPr>
          <p:cNvPr id="6656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r>
              <a:rPr lang="en-US" altLang="en-US" b="1" dirty="0"/>
              <a:t> </a:t>
            </a:r>
          </a:p>
          <a:p>
            <a:pPr marL="0" indent="0">
              <a:spcBef>
                <a:spcPct val="35000"/>
              </a:spcBef>
              <a:buFontTx/>
              <a:buNone/>
            </a:pPr>
            <a:r>
              <a:rPr lang="en-US" altLang="en-US" b="1" dirty="0"/>
              <a:t>Rationale:</a:t>
            </a:r>
            <a:r>
              <a:rPr lang="en-US" altLang="en-US" dirty="0"/>
              <a:t> Ectopic pregnancy, spontaneous abortion, and trauma can cause vaginal bleeding and should not be overlooked.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67587"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Which of the following can cause vaginal bleeding?</a:t>
            </a:r>
          </a:p>
          <a:p>
            <a:pPr marL="1016000" lvl="1" indent="-444500">
              <a:spcBef>
                <a:spcPct val="35000"/>
              </a:spcBef>
              <a:buFontTx/>
              <a:buAutoNum type="alphaUcPeriod"/>
            </a:pPr>
            <a:r>
              <a:rPr lang="en-US" altLang="en-US" dirty="0"/>
              <a:t>Ectopic pregnancy</a:t>
            </a:r>
            <a:br>
              <a:rPr lang="en-US" altLang="en-US" dirty="0"/>
            </a:br>
            <a:r>
              <a:rPr lang="en-US" altLang="en-US" dirty="0"/>
              <a:t>Rationale: </a:t>
            </a:r>
            <a:r>
              <a:rPr lang="en-US" altLang="en-US" dirty="0">
                <a:solidFill>
                  <a:srgbClr val="F37021"/>
                </a:solidFill>
              </a:rPr>
              <a:t>Ectopic pregnancy can cause vaginal bleeding.</a:t>
            </a:r>
          </a:p>
          <a:p>
            <a:pPr marL="1016000" lvl="1" indent="-444500">
              <a:spcBef>
                <a:spcPct val="35000"/>
              </a:spcBef>
              <a:buFontTx/>
              <a:buAutoNum type="alphaUcPeriod"/>
            </a:pPr>
            <a:r>
              <a:rPr lang="en-US" altLang="en-US" dirty="0"/>
              <a:t>Spontaneous abortion</a:t>
            </a:r>
            <a:br>
              <a:rPr lang="en-US" altLang="en-US" dirty="0"/>
            </a:br>
            <a:r>
              <a:rPr lang="en-US" altLang="en-US" dirty="0"/>
              <a:t>Rationale: </a:t>
            </a:r>
            <a:r>
              <a:rPr lang="en-US" altLang="en-US" dirty="0">
                <a:solidFill>
                  <a:srgbClr val="F37021"/>
                </a:solidFill>
              </a:rPr>
              <a:t>Spontaneous abortion can cause vaginal bleeding.</a:t>
            </a:r>
          </a:p>
          <a:p>
            <a:pPr marL="1016000" lvl="1" indent="-444500">
              <a:spcBef>
                <a:spcPct val="35000"/>
              </a:spcBef>
              <a:buFontTx/>
              <a:buAutoNum type="alphaUcPeriod" startAt="3"/>
              <a:defRPr/>
            </a:pPr>
            <a:r>
              <a:rPr lang="en-US" dirty="0"/>
              <a:t>Trauma</a:t>
            </a:r>
            <a:br>
              <a:rPr lang="en-US" dirty="0"/>
            </a:br>
            <a:r>
              <a:rPr lang="en-US" dirty="0"/>
              <a:t>Rationale: </a:t>
            </a:r>
            <a:r>
              <a:rPr lang="en-US" dirty="0">
                <a:solidFill>
                  <a:srgbClr val="F37021"/>
                </a:solidFill>
              </a:rPr>
              <a:t>Trauma can cause vaginal bleeding.</a:t>
            </a:r>
          </a:p>
          <a:p>
            <a:pPr marL="1016000" lvl="1" indent="-444500">
              <a:spcBef>
                <a:spcPct val="35000"/>
              </a:spcBef>
              <a:buFontTx/>
              <a:buAutoNum type="alphaUcPeriod" startAt="3"/>
              <a:defRPr/>
            </a:pPr>
            <a:r>
              <a:rPr lang="en-US" dirty="0"/>
              <a:t>All of the above.</a:t>
            </a:r>
          </a:p>
          <a:p>
            <a:pPr marL="571500" lvl="1" indent="0">
              <a:spcBef>
                <a:spcPct val="35000"/>
              </a:spcBef>
              <a:buFontTx/>
              <a:buNone/>
              <a:defRPr/>
            </a:pPr>
            <a:r>
              <a:rPr lang="en-US" dirty="0"/>
              <a:t>	 Rationale: </a:t>
            </a:r>
            <a:r>
              <a:rPr 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nSpc>
                <a:spcPct val="85000"/>
              </a:lnSpc>
            </a:pPr>
            <a:r>
              <a:rPr lang="en-US" altLang="en-US" dirty="0"/>
              <a:t>Review</a:t>
            </a:r>
          </a:p>
        </p:txBody>
      </p:sp>
      <p:sp>
        <p:nvSpPr>
          <p:cNvPr id="69635"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What is the most common presenting sign of PID?</a:t>
            </a:r>
          </a:p>
          <a:p>
            <a:pPr marL="1016000" lvl="1" indent="-444500">
              <a:spcBef>
                <a:spcPct val="35000"/>
              </a:spcBef>
              <a:buFontTx/>
              <a:buAutoNum type="alphaUcPeriod"/>
            </a:pPr>
            <a:r>
              <a:rPr lang="en-US" altLang="en-US" dirty="0"/>
              <a:t>Vomiting</a:t>
            </a:r>
          </a:p>
          <a:p>
            <a:pPr marL="1016000" lvl="1" indent="-444500">
              <a:spcBef>
                <a:spcPct val="35000"/>
              </a:spcBef>
              <a:buFontTx/>
              <a:buAutoNum type="alphaUcPeriod"/>
            </a:pPr>
            <a:r>
              <a:rPr lang="en-US" altLang="en-US" dirty="0"/>
              <a:t>Vaginal discharge</a:t>
            </a:r>
          </a:p>
          <a:p>
            <a:pPr marL="1016000" lvl="1" indent="-444500">
              <a:spcBef>
                <a:spcPct val="35000"/>
              </a:spcBef>
              <a:buFontTx/>
              <a:buAutoNum type="alphaUcPeriod"/>
            </a:pPr>
            <a:r>
              <a:rPr lang="en-US" altLang="en-US" dirty="0"/>
              <a:t>Lower abdominal pain</a:t>
            </a:r>
          </a:p>
          <a:p>
            <a:pPr marL="1016000" lvl="1" indent="-444500">
              <a:spcBef>
                <a:spcPct val="35000"/>
              </a:spcBef>
              <a:buFontTx/>
              <a:buAutoNum type="alphaUcPeriod"/>
            </a:pPr>
            <a:r>
              <a:rPr lang="en-US" altLang="en-US" dirty="0"/>
              <a:t>Fever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dirty="0"/>
              <a:t>Anatomy and Physiology </a:t>
            </a:r>
            <a:r>
              <a:rPr lang="en-US" altLang="en-US" sz="2000" b="0" dirty="0"/>
              <a:t>(1 of 8)</a:t>
            </a:r>
          </a:p>
        </p:txBody>
      </p:sp>
      <p:sp>
        <p:nvSpPr>
          <p:cNvPr id="8195" name="Content Placeholder 2"/>
          <p:cNvSpPr>
            <a:spLocks noGrp="1"/>
          </p:cNvSpPr>
          <p:nvPr>
            <p:ph type="body" idx="1"/>
          </p:nvPr>
        </p:nvSpPr>
        <p:spPr/>
        <p:txBody>
          <a:bodyPr rIns="228600"/>
          <a:lstStyle/>
          <a:p>
            <a:pPr>
              <a:spcBef>
                <a:spcPct val="35000"/>
              </a:spcBef>
            </a:pPr>
            <a:r>
              <a:rPr lang="en-US" altLang="en-US" dirty="0"/>
              <a:t>External female genitalia</a:t>
            </a:r>
          </a:p>
          <a:p>
            <a:pPr lvl="1">
              <a:spcBef>
                <a:spcPct val="35000"/>
              </a:spcBef>
            </a:pPr>
            <a:r>
              <a:rPr lang="en-US" altLang="en-US" dirty="0"/>
              <a:t>Vaginal opening</a:t>
            </a:r>
          </a:p>
          <a:p>
            <a:pPr lvl="1">
              <a:spcBef>
                <a:spcPct val="35000"/>
              </a:spcBef>
            </a:pPr>
            <a:r>
              <a:rPr lang="en-US" altLang="en-US" dirty="0"/>
              <a:t>Labia majora and labia minora</a:t>
            </a:r>
          </a:p>
          <a:p>
            <a:pPr lvl="1">
              <a:spcBef>
                <a:spcPct val="35000"/>
              </a:spcBef>
            </a:pPr>
            <a:r>
              <a:rPr lang="en-US" altLang="en-US" dirty="0"/>
              <a:t>Clitoris</a:t>
            </a:r>
          </a:p>
          <a:p>
            <a:pPr lvl="1">
              <a:spcBef>
                <a:spcPct val="35000"/>
              </a:spcBef>
            </a:pPr>
            <a:r>
              <a:rPr lang="en-US" altLang="en-US" dirty="0"/>
              <a:t>Perineum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nSpc>
                <a:spcPct val="85000"/>
              </a:lnSpc>
            </a:pPr>
            <a:r>
              <a:rPr lang="en-US" altLang="en-US" dirty="0"/>
              <a:t>Review</a:t>
            </a:r>
          </a:p>
        </p:txBody>
      </p:sp>
      <p:sp>
        <p:nvSpPr>
          <p:cNvPr id="7065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Lower abdominal pain is the most common sign of pelvic inflammatory disease.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71683"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What is the most common presenting sign of PID?</a:t>
            </a:r>
          </a:p>
          <a:p>
            <a:pPr marL="1016000" lvl="1" indent="-444500">
              <a:spcBef>
                <a:spcPct val="35000"/>
              </a:spcBef>
              <a:buFontTx/>
              <a:buAutoNum type="alphaUcPeriod"/>
            </a:pPr>
            <a:r>
              <a:rPr lang="en-US" altLang="en-US" dirty="0"/>
              <a:t>Vomiting</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Vomiting is considered to be another sign of PID.</a:t>
            </a:r>
          </a:p>
          <a:p>
            <a:pPr marL="1016000" lvl="1" indent="-444500">
              <a:spcBef>
                <a:spcPct val="35000"/>
              </a:spcBef>
              <a:buFontTx/>
              <a:buAutoNum type="alphaUcPeriod"/>
            </a:pPr>
            <a:r>
              <a:rPr lang="en-US" altLang="en-US" dirty="0"/>
              <a:t>Vaginal discharge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Vaginal discharge is considered to be another sign of PID.</a:t>
            </a:r>
          </a:p>
          <a:p>
            <a:pPr marL="1016000" lvl="1" indent="-444500">
              <a:spcBef>
                <a:spcPct val="35000"/>
              </a:spcBef>
              <a:buFontTx/>
              <a:buAutoNum type="alphaUcPeriod" startAt="3"/>
            </a:pPr>
            <a:r>
              <a:rPr lang="en-US" altLang="en-US" dirty="0"/>
              <a:t>Lower abdominal pain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Fever</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Fever is considered to be another sign of PID.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nSpc>
                <a:spcPct val="85000"/>
              </a:lnSpc>
            </a:pPr>
            <a:r>
              <a:rPr lang="en-US" altLang="en-US" dirty="0"/>
              <a:t>Review</a:t>
            </a:r>
          </a:p>
        </p:txBody>
      </p:sp>
      <p:sp>
        <p:nvSpPr>
          <p:cNvPr id="73731"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When obtaining a SAMPLE history, which of the following pieces of information is important to obtain?</a:t>
            </a:r>
          </a:p>
          <a:p>
            <a:pPr marL="1016000" lvl="1" indent="-444500">
              <a:spcBef>
                <a:spcPct val="35000"/>
              </a:spcBef>
              <a:buFontTx/>
              <a:buAutoNum type="alphaUcPeriod"/>
            </a:pPr>
            <a:r>
              <a:rPr lang="en-US" altLang="en-US" dirty="0"/>
              <a:t>Use of a birth control device or birth control pills</a:t>
            </a:r>
          </a:p>
          <a:p>
            <a:pPr marL="1016000" lvl="1" indent="-444500">
              <a:spcBef>
                <a:spcPct val="35000"/>
              </a:spcBef>
              <a:buFontTx/>
              <a:buAutoNum type="alphaUcPeriod"/>
            </a:pPr>
            <a:r>
              <a:rPr lang="en-US" altLang="en-US" dirty="0"/>
              <a:t>The date of the patient</a:t>
            </a:r>
            <a:r>
              <a:rPr lang="ja-JP" altLang="en-US" dirty="0"/>
              <a:t>’</a:t>
            </a:r>
            <a:r>
              <a:rPr lang="en-US" altLang="ja-JP" dirty="0"/>
              <a:t>s last menstrual period</a:t>
            </a:r>
          </a:p>
          <a:p>
            <a:pPr marL="1016000" lvl="1" indent="-444500">
              <a:spcBef>
                <a:spcPct val="35000"/>
              </a:spcBef>
              <a:buFontTx/>
              <a:buAutoNum type="alphaUcPeriod"/>
            </a:pPr>
            <a:r>
              <a:rPr lang="en-US" altLang="en-US" dirty="0"/>
              <a:t>The possibility of pregnancy</a:t>
            </a:r>
          </a:p>
          <a:p>
            <a:pPr marL="1016000" lvl="1" indent="-444500">
              <a:spcBef>
                <a:spcPct val="35000"/>
              </a:spcBef>
              <a:buFontTx/>
              <a:buAutoNum type="alphaUcPeriod"/>
            </a:pPr>
            <a:r>
              <a:rPr lang="en-US" altLang="en-US" dirty="0"/>
              <a:t>All of the above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nSpc>
                <a:spcPct val="85000"/>
              </a:lnSpc>
            </a:pPr>
            <a:r>
              <a:rPr lang="en-US" altLang="en-US" dirty="0"/>
              <a:t>Review</a:t>
            </a:r>
          </a:p>
        </p:txBody>
      </p:sp>
      <p:sp>
        <p:nvSpPr>
          <p:cNvPr id="7475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endParaRPr lang="en-US" altLang="en-US" b="1" dirty="0"/>
          </a:p>
          <a:p>
            <a:pPr marL="0" indent="0">
              <a:spcBef>
                <a:spcPct val="35000"/>
              </a:spcBef>
              <a:buFontTx/>
              <a:buNone/>
            </a:pPr>
            <a:r>
              <a:rPr lang="en-US" altLang="en-US" b="1" dirty="0"/>
              <a:t>Rationale: </a:t>
            </a:r>
            <a:r>
              <a:rPr lang="en-US" altLang="en-US" dirty="0"/>
              <a:t>When obtaining a SAMPLE history, the EMT should inquire about the patient</a:t>
            </a:r>
            <a:r>
              <a:rPr lang="ja-JP" altLang="en-US" dirty="0"/>
              <a:t>’</a:t>
            </a:r>
            <a:r>
              <a:rPr lang="en-US" altLang="ja-JP" dirty="0"/>
              <a:t>s medications. The EMT must ask about the use of birth control pills or birth control devices and ask specifically about the patient</a:t>
            </a:r>
            <a:r>
              <a:rPr lang="ja-JP" altLang="en-US" dirty="0"/>
              <a:t>’</a:t>
            </a:r>
            <a:r>
              <a:rPr lang="en-US" altLang="ja-JP" dirty="0"/>
              <a:t>s last menstrual period. The EMT should also inquire about the possibility of sexually transmitted diseases and the possibility of pregnancy.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75779"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When obtaining a SAMPLE history, which of the following pieces of information is important to obtain?</a:t>
            </a:r>
          </a:p>
          <a:p>
            <a:pPr marL="1016000" lvl="1" indent="-444500">
              <a:spcBef>
                <a:spcPct val="35000"/>
              </a:spcBef>
              <a:buFontTx/>
              <a:buAutoNum type="alphaUcPeriod"/>
            </a:pPr>
            <a:r>
              <a:rPr lang="en-US" altLang="en-US" dirty="0"/>
              <a:t>Use of a birth control device or birth control pills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EMT should also inquire about the possibility of pregnancy and the date of the last menstrual period.</a:t>
            </a:r>
          </a:p>
          <a:p>
            <a:pPr marL="1016000" lvl="1" indent="-444500">
              <a:spcBef>
                <a:spcPct val="35000"/>
              </a:spcBef>
              <a:buFontTx/>
              <a:buAutoNum type="alphaUcPeriod"/>
            </a:pPr>
            <a:r>
              <a:rPr lang="en-US" altLang="en-US" dirty="0"/>
              <a:t>The date of the patient</a:t>
            </a:r>
            <a:r>
              <a:rPr lang="ja-JP" altLang="en-US" dirty="0"/>
              <a:t>’</a:t>
            </a:r>
            <a:r>
              <a:rPr lang="en-US" altLang="ja-JP" dirty="0"/>
              <a:t>s last menstrual period</a:t>
            </a:r>
            <a:br>
              <a:rPr lang="en-US" altLang="ja-JP" dirty="0"/>
            </a:br>
            <a:r>
              <a:rPr lang="en-US" altLang="ja-JP" b="1" dirty="0"/>
              <a:t>Rationale:</a:t>
            </a:r>
            <a:r>
              <a:rPr lang="en-US" altLang="ja-JP" b="1" dirty="0">
                <a:solidFill>
                  <a:srgbClr val="000000"/>
                </a:solidFill>
              </a:rPr>
              <a:t> </a:t>
            </a:r>
            <a:r>
              <a:rPr lang="en-US" altLang="ja-JP" dirty="0">
                <a:solidFill>
                  <a:srgbClr val="F37021"/>
                </a:solidFill>
              </a:rPr>
              <a:t>The EMT should also inquire about the use of birth control pills and devices and the possibility of pregnancy.</a:t>
            </a:r>
          </a:p>
          <a:p>
            <a:pPr marL="1016000" lvl="1" indent="-444500">
              <a:spcBef>
                <a:spcPct val="35000"/>
              </a:spcBef>
              <a:buFontTx/>
              <a:buAutoNum type="alphaUcPeriod" startAt="3"/>
            </a:pPr>
            <a:r>
              <a:rPr lang="en-US" altLang="en-US" dirty="0"/>
              <a:t>The possibility of pregnancy</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EMT should also inquire about the use of birth control pills and devices and the date of the last menstrual period.</a:t>
            </a:r>
          </a:p>
          <a:p>
            <a:pPr marL="1016000" lvl="1" indent="-444500">
              <a:spcBef>
                <a:spcPct val="35000"/>
              </a:spcBef>
              <a:buFontTx/>
              <a:buAutoNum type="alphaUcPeriod" startAt="3"/>
            </a:pPr>
            <a:r>
              <a:rPr lang="en-US" altLang="en-US" dirty="0"/>
              <a:t>All of the above.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nSpc>
                <a:spcPct val="85000"/>
              </a:lnSpc>
            </a:pPr>
            <a:r>
              <a:rPr lang="en-US" altLang="en-US" dirty="0"/>
              <a:t>Review</a:t>
            </a:r>
          </a:p>
        </p:txBody>
      </p:sp>
      <p:sp>
        <p:nvSpPr>
          <p:cNvPr id="77827"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What is the EMT</a:t>
            </a:r>
            <a:r>
              <a:rPr lang="ja-JP" altLang="en-US"/>
              <a:t>’</a:t>
            </a:r>
            <a:r>
              <a:rPr lang="en-US" altLang="ja-JP" dirty="0"/>
              <a:t>s FIRST priority when dealing with a patient experiencing excessive vaginal bleeding?</a:t>
            </a:r>
          </a:p>
          <a:p>
            <a:pPr marL="1016000" lvl="1" indent="-444500">
              <a:spcBef>
                <a:spcPct val="35000"/>
              </a:spcBef>
              <a:buFontTx/>
              <a:buAutoNum type="alphaUcPeriod"/>
            </a:pPr>
            <a:r>
              <a:rPr lang="en-US" altLang="en-US" dirty="0"/>
              <a:t>Determine the cause of the bleeding.</a:t>
            </a:r>
          </a:p>
          <a:p>
            <a:pPr marL="1016000" lvl="1" indent="-444500">
              <a:spcBef>
                <a:spcPct val="35000"/>
              </a:spcBef>
              <a:buFontTx/>
              <a:buAutoNum type="alphaUcPeriod"/>
            </a:pPr>
            <a:r>
              <a:rPr lang="en-US" altLang="en-US" dirty="0"/>
              <a:t>Treat the patient for shock and transport.</a:t>
            </a:r>
          </a:p>
          <a:p>
            <a:pPr marL="1016000" lvl="1" indent="-444500">
              <a:spcBef>
                <a:spcPct val="35000"/>
              </a:spcBef>
              <a:buFontTx/>
              <a:buAutoNum type="alphaUcPeriod"/>
            </a:pPr>
            <a:r>
              <a:rPr lang="en-US" altLang="en-US" dirty="0"/>
              <a:t>Determine if the bleeding is a result of sexual assault.</a:t>
            </a:r>
          </a:p>
          <a:p>
            <a:pPr marL="1016000" lvl="1" indent="-444500">
              <a:spcBef>
                <a:spcPct val="35000"/>
              </a:spcBef>
              <a:buFontTx/>
              <a:buAutoNum type="alphaUcPeriod"/>
            </a:pPr>
            <a:r>
              <a:rPr lang="en-US" altLang="en-US" dirty="0"/>
              <a:t>Keep the patient warm and apply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nSpc>
                <a:spcPct val="85000"/>
              </a:lnSpc>
            </a:pPr>
            <a:r>
              <a:rPr lang="en-US" altLang="en-US" dirty="0"/>
              <a:t>Review</a:t>
            </a:r>
          </a:p>
        </p:txBody>
      </p:sp>
      <p:sp>
        <p:nvSpPr>
          <p:cNvPr id="7885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Determining the cause of the bleeding is less important than treating for shock and transporting the patient. EMTs can control the bleeding by using sanitary pads on the external genitalia. When treating for shock, the EMT must place the patient in the appropriate position, keep her warm, and apply oxygen.</a:t>
            </a:r>
            <a:r>
              <a:rPr lang="en-US" altLang="en-US" dirty="0">
                <a:solidFill>
                  <a:srgbClr val="000000"/>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79875"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What is the EMT</a:t>
            </a:r>
            <a:r>
              <a:rPr lang="ja-JP" altLang="en-US" dirty="0"/>
              <a:t>’</a:t>
            </a:r>
            <a:r>
              <a:rPr lang="en-US" altLang="ja-JP" dirty="0"/>
              <a:t>s FIRST priority when dealing with a patient experiencing excessive vaginal bleeding?</a:t>
            </a:r>
          </a:p>
          <a:p>
            <a:pPr marL="1016000" lvl="1" indent="-444500">
              <a:spcBef>
                <a:spcPct val="35000"/>
              </a:spcBef>
              <a:buFontTx/>
              <a:buAutoNum type="alphaUcPeriod"/>
            </a:pPr>
            <a:r>
              <a:rPr lang="en-US" altLang="en-US" dirty="0"/>
              <a:t>Determine the cause of the bleeding.</a:t>
            </a:r>
            <a:br>
              <a:rPr lang="en-US" altLang="en-US" dirty="0"/>
            </a:br>
            <a:r>
              <a:rPr lang="en-US" altLang="en-US" b="1" dirty="0"/>
              <a:t>Rationale: </a:t>
            </a:r>
            <a:r>
              <a:rPr lang="en-US" altLang="en-US" dirty="0">
                <a:solidFill>
                  <a:srgbClr val="F37021"/>
                </a:solidFill>
              </a:rPr>
              <a:t>Determining the cause of the bleeding is less important than treating for shock and transporting the patient. </a:t>
            </a:r>
          </a:p>
          <a:p>
            <a:pPr marL="1016000" lvl="1" indent="-444500">
              <a:spcBef>
                <a:spcPct val="35000"/>
              </a:spcBef>
              <a:buFontTx/>
              <a:buAutoNum type="alphaUcPeriod"/>
            </a:pPr>
            <a:r>
              <a:rPr lang="en-US" altLang="en-US" dirty="0"/>
              <a:t>Treat the patient for shock and transport.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Determine if the bleeding is a result of sexual assault.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information will be handled by the hospital staff and police.</a:t>
            </a:r>
          </a:p>
          <a:p>
            <a:pPr marL="1016000" lvl="1" indent="-444500">
              <a:spcBef>
                <a:spcPct val="35000"/>
              </a:spcBef>
              <a:buFontTx/>
              <a:buAutoNum type="alphaUcPeriod" startAt="3"/>
            </a:pPr>
            <a:r>
              <a:rPr lang="en-US" altLang="en-US" dirty="0"/>
              <a:t>Keep the patient warm and apply oxygen.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step is only part of treating the patient for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dirty="0"/>
              <a:t>Review</a:t>
            </a:r>
          </a:p>
        </p:txBody>
      </p:sp>
      <p:sp>
        <p:nvSpPr>
          <p:cNvPr id="81923"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Which of the following drugs is commonly used to facilitate sexual assault?</a:t>
            </a:r>
          </a:p>
          <a:p>
            <a:pPr marL="1016000" lvl="1" indent="-444500">
              <a:spcBef>
                <a:spcPct val="35000"/>
              </a:spcBef>
              <a:buFontTx/>
              <a:buAutoNum type="alphaUcPeriod"/>
            </a:pPr>
            <a:r>
              <a:rPr lang="en-US" altLang="en-US" dirty="0"/>
              <a:t>Rohypnol</a:t>
            </a:r>
          </a:p>
          <a:p>
            <a:pPr marL="1016000" lvl="1" indent="-444500">
              <a:spcBef>
                <a:spcPct val="35000"/>
              </a:spcBef>
              <a:buFontTx/>
              <a:buAutoNum type="alphaUcPeriod"/>
            </a:pPr>
            <a:r>
              <a:rPr lang="en-US" altLang="en-US" dirty="0"/>
              <a:t>Heroin</a:t>
            </a:r>
          </a:p>
          <a:p>
            <a:pPr marL="1016000" lvl="1" indent="-444500">
              <a:spcBef>
                <a:spcPct val="35000"/>
              </a:spcBef>
              <a:buFontTx/>
              <a:buAutoNum type="alphaUcPeriod"/>
            </a:pPr>
            <a:r>
              <a:rPr lang="en-US" altLang="en-US" dirty="0"/>
              <a:t>Cocaine</a:t>
            </a:r>
          </a:p>
          <a:p>
            <a:pPr marL="1016000" lvl="1" indent="-444500">
              <a:spcBef>
                <a:spcPct val="35000"/>
              </a:spcBef>
              <a:buFontTx/>
              <a:buAutoNum type="alphaUcPeriod"/>
            </a:pPr>
            <a:r>
              <a:rPr lang="en-US" altLang="en-US" dirty="0"/>
              <a:t>Marijuana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nSpc>
                <a:spcPct val="85000"/>
              </a:lnSpc>
            </a:pPr>
            <a:r>
              <a:rPr lang="en-US" altLang="en-US" dirty="0"/>
              <a:t>Review</a:t>
            </a:r>
          </a:p>
        </p:txBody>
      </p:sp>
      <p:sp>
        <p:nvSpPr>
          <p:cNvPr id="8294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Rohypnol is a sedative that is used by criminals to facilitate sexual assault by depressing the victim’s central nervous system.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dirty="0"/>
              <a:t>Anatomy and Physiology </a:t>
            </a:r>
            <a:r>
              <a:rPr lang="en-US" altLang="en-US" sz="2000" b="0" dirty="0"/>
              <a:t>(2 of 8)</a:t>
            </a:r>
          </a:p>
        </p:txBody>
      </p:sp>
      <p:pic>
        <p:nvPicPr>
          <p:cNvPr id="1026" name="Picture 2" descr="Image of external genitalia of the female reproductive system. Between the legs, is the female reproductive system. There is a mouth like structure with an opening in it. Labia minora is the bigger lip like portion and the labia minora is the smaller lip like portion. The urethra  is marked at the center of the mouth like structure. The opening is the vaginal orifice. Area of tissue between the vagina and the anus is marked perineum. Below the perineum, anus is marked.&#10;" title="Image of external genitalia of the female reproductive syste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1" y="1546407"/>
            <a:ext cx="8001000" cy="3804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76450" y="5351281"/>
            <a:ext cx="7486649" cy="369332"/>
          </a:xfrm>
          <a:prstGeom prst="rect">
            <a:avLst/>
          </a:prstGeom>
        </p:spPr>
        <p:txBody>
          <a:bodyPr wrap="square">
            <a:spAutoFit/>
          </a:bodyPr>
          <a:lstStyle/>
          <a:p>
            <a:r>
              <a:rPr lang="en-US" b="1" dirty="0"/>
              <a:t>FIGURE 24-1 </a:t>
            </a:r>
            <a:r>
              <a:rPr lang="en-US" dirty="0"/>
              <a:t>The external genitalia of the female reproductive system.</a:t>
            </a:r>
          </a:p>
        </p:txBody>
      </p:sp>
      <p:sp>
        <p:nvSpPr>
          <p:cNvPr id="4" name="Rectangle 3"/>
          <p:cNvSpPr/>
          <p:nvPr/>
        </p:nvSpPr>
        <p:spPr>
          <a:xfrm>
            <a:off x="2076451" y="569572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83971"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Which of the following drugs is commonly used to facilitate sexual assault?</a:t>
            </a:r>
          </a:p>
          <a:p>
            <a:pPr marL="1016000" lvl="1" indent="-444500">
              <a:spcBef>
                <a:spcPct val="35000"/>
              </a:spcBef>
              <a:buFontTx/>
              <a:buAutoNum type="alphaUcPeriod"/>
            </a:pPr>
            <a:r>
              <a:rPr lang="en-US" altLang="en-US" dirty="0"/>
              <a:t>Rohypnol</a:t>
            </a:r>
            <a:br>
              <a:rPr lang="en-US" altLang="en-US" dirty="0"/>
            </a:br>
            <a:r>
              <a:rPr lang="en-US" altLang="en-US" dirty="0"/>
              <a:t>Rationale:</a:t>
            </a:r>
            <a:r>
              <a:rPr lang="en-US" altLang="en-US" dirty="0">
                <a:solidFill>
                  <a:srgbClr val="F37021"/>
                </a:solidFill>
              </a:rPr>
              <a:t> Correct answer</a:t>
            </a:r>
          </a:p>
          <a:p>
            <a:pPr marL="1016000" lvl="1" indent="-444500">
              <a:spcBef>
                <a:spcPct val="35000"/>
              </a:spcBef>
              <a:buFontTx/>
              <a:buAutoNum type="alphaUcPeriod"/>
            </a:pPr>
            <a:r>
              <a:rPr lang="en-US" altLang="en-US" dirty="0"/>
              <a:t>Heroin</a:t>
            </a:r>
            <a:br>
              <a:rPr lang="en-US" altLang="en-US" dirty="0"/>
            </a:br>
            <a:r>
              <a:rPr lang="en-US" altLang="en-US" dirty="0"/>
              <a:t>Rationale: </a:t>
            </a:r>
            <a:r>
              <a:rPr lang="en-US" altLang="en-US" dirty="0">
                <a:solidFill>
                  <a:srgbClr val="F37021"/>
                </a:solidFill>
              </a:rPr>
              <a:t>Heroin is not used to facilitate sexual assault.</a:t>
            </a:r>
          </a:p>
          <a:p>
            <a:pPr marL="1016000" lvl="1" indent="-444500">
              <a:spcBef>
                <a:spcPct val="35000"/>
              </a:spcBef>
              <a:buFontTx/>
              <a:buAutoNum type="alphaUcPeriod" startAt="3"/>
            </a:pPr>
            <a:r>
              <a:rPr lang="en-US" altLang="en-US" dirty="0"/>
              <a:t>Cocaine</a:t>
            </a:r>
            <a:br>
              <a:rPr lang="en-US" altLang="en-US" dirty="0"/>
            </a:br>
            <a:r>
              <a:rPr lang="en-US" altLang="en-US" dirty="0"/>
              <a:t>Rationale: </a:t>
            </a:r>
            <a:r>
              <a:rPr lang="en-US" altLang="en-US" dirty="0">
                <a:solidFill>
                  <a:srgbClr val="F37021"/>
                </a:solidFill>
              </a:rPr>
              <a:t>Cocaine is not used to facilitate sexual assault.</a:t>
            </a:r>
          </a:p>
          <a:p>
            <a:pPr marL="1016000" lvl="1" indent="-444500">
              <a:spcBef>
                <a:spcPct val="35000"/>
              </a:spcBef>
              <a:buFontTx/>
              <a:buAutoNum type="alphaUcPeriod" startAt="3"/>
            </a:pPr>
            <a:r>
              <a:rPr lang="en-US" altLang="en-US" dirty="0"/>
              <a:t>Marijuana</a:t>
            </a:r>
            <a:br>
              <a:rPr lang="en-US" altLang="en-US" dirty="0"/>
            </a:br>
            <a:r>
              <a:rPr lang="en-US" altLang="en-US" dirty="0"/>
              <a:t>Rationale: </a:t>
            </a:r>
            <a:r>
              <a:rPr lang="en-US" altLang="en-US" dirty="0">
                <a:solidFill>
                  <a:srgbClr val="F37021"/>
                </a:solidFill>
              </a:rPr>
              <a:t>Marijuana is not used to facilitate sexual assault.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85000"/>
              </a:lnSpc>
            </a:pPr>
            <a:r>
              <a:rPr lang="en-US" altLang="en-US" dirty="0"/>
              <a:t>Review</a:t>
            </a:r>
          </a:p>
        </p:txBody>
      </p:sp>
      <p:sp>
        <p:nvSpPr>
          <p:cNvPr id="86019"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dirty="0"/>
              <a:t>You should discourage a rape or sexual assault victim from doing which of the following?</a:t>
            </a:r>
          </a:p>
          <a:p>
            <a:pPr marL="1244600" lvl="1" indent="-444500">
              <a:spcBef>
                <a:spcPct val="35000"/>
              </a:spcBef>
              <a:buFontTx/>
              <a:buAutoNum type="alphaUcPeriod"/>
            </a:pPr>
            <a:r>
              <a:rPr lang="en-US" altLang="en-US" dirty="0"/>
              <a:t>Urinating</a:t>
            </a:r>
          </a:p>
          <a:p>
            <a:pPr marL="1244600" lvl="1" indent="-444500">
              <a:spcBef>
                <a:spcPct val="35000"/>
              </a:spcBef>
              <a:buFontTx/>
              <a:buAutoNum type="alphaUcPeriod"/>
            </a:pPr>
            <a:r>
              <a:rPr lang="en-US" altLang="en-US" dirty="0"/>
              <a:t>Cleaning herself</a:t>
            </a:r>
          </a:p>
          <a:p>
            <a:pPr marL="1244600" lvl="1" indent="-444500">
              <a:spcBef>
                <a:spcPct val="35000"/>
              </a:spcBef>
              <a:buFontTx/>
              <a:buAutoNum type="alphaUcPeriod"/>
            </a:pPr>
            <a:r>
              <a:rPr lang="en-US" altLang="en-US" dirty="0"/>
              <a:t>Changing clothes</a:t>
            </a:r>
          </a:p>
          <a:p>
            <a:pPr marL="1244600" lvl="1" indent="-444500">
              <a:spcBef>
                <a:spcPct val="35000"/>
              </a:spcBef>
              <a:buFontTx/>
              <a:buAutoNum type="alphaUcPeriod"/>
            </a:pPr>
            <a:r>
              <a:rPr lang="en-US" altLang="en-US" dirty="0"/>
              <a:t>All of the above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nSpc>
                <a:spcPct val="85000"/>
              </a:lnSpc>
            </a:pPr>
            <a:r>
              <a:rPr lang="en-US" altLang="en-US" dirty="0"/>
              <a:t>Review</a:t>
            </a:r>
          </a:p>
        </p:txBody>
      </p:sp>
      <p:sp>
        <p:nvSpPr>
          <p:cNvPr id="8704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endParaRPr lang="en-US" altLang="en-US" b="1" dirty="0"/>
          </a:p>
          <a:p>
            <a:pPr marL="0" indent="0">
              <a:spcBef>
                <a:spcPct val="35000"/>
              </a:spcBef>
              <a:buFontTx/>
              <a:buNone/>
            </a:pPr>
            <a:r>
              <a:rPr lang="en-US" altLang="en-US" b="1" dirty="0"/>
              <a:t>Rationale: </a:t>
            </a:r>
            <a:r>
              <a:rPr lang="en-US" altLang="en-US" dirty="0"/>
              <a:t>A victim of sexual assault or rape should be discouraged from showering, urinating, changing clothes, moving bowels, or rinsing out her mouth in order to preserve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88067"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dirty="0"/>
              <a:t>You should discourage a rape or sexual assault victim from doing which of the following?</a:t>
            </a:r>
          </a:p>
          <a:p>
            <a:pPr marL="1244600" lvl="1" indent="-444500">
              <a:spcBef>
                <a:spcPct val="35000"/>
              </a:spcBef>
              <a:buFontTx/>
              <a:buAutoNum type="alphaUcPeriod"/>
            </a:pPr>
            <a:r>
              <a:rPr lang="en-US" altLang="en-US" dirty="0"/>
              <a:t>Urinating</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victim should not urinate in order to preserve evidence.</a:t>
            </a:r>
          </a:p>
          <a:p>
            <a:pPr marL="1244600" lvl="1" indent="-444500">
              <a:spcBef>
                <a:spcPct val="35000"/>
              </a:spcBef>
              <a:buFontTx/>
              <a:buAutoNum type="alphaUcPeriod"/>
            </a:pPr>
            <a:r>
              <a:rPr lang="en-US" altLang="en-US" dirty="0"/>
              <a:t>Cleaning herself</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victim should not clean herself in order to preserve evidence.</a:t>
            </a:r>
          </a:p>
          <a:p>
            <a:pPr marL="1206500" lvl="1" indent="-406400">
              <a:spcBef>
                <a:spcPct val="35000"/>
              </a:spcBef>
              <a:buFontTx/>
              <a:buAutoNum type="alphaUcPeriod" startAt="3"/>
            </a:pPr>
            <a:r>
              <a:rPr lang="en-US" altLang="en-US" dirty="0"/>
              <a:t>Changing clothes</a:t>
            </a:r>
            <a:br>
              <a:rPr lang="en-US" altLang="en-US" dirty="0"/>
            </a:br>
            <a:r>
              <a:rPr lang="en-US" altLang="en-US" b="1" dirty="0"/>
              <a:t>Rationale: </a:t>
            </a:r>
            <a:r>
              <a:rPr lang="en-US" altLang="en-US" dirty="0">
                <a:solidFill>
                  <a:srgbClr val="F37021"/>
                </a:solidFill>
              </a:rPr>
              <a:t>The victim should not change her clothes in order to preserve evidence.</a:t>
            </a:r>
          </a:p>
          <a:p>
            <a:pPr marL="1206500" lvl="1" indent="-406400">
              <a:spcBef>
                <a:spcPct val="35000"/>
              </a:spcBef>
              <a:buFontTx/>
              <a:buAutoNum type="alphaUcPeriod" startAt="3"/>
            </a:pPr>
            <a:r>
              <a:rPr lang="en-US" altLang="en-US" dirty="0"/>
              <a:t>All of the above.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dirty="0"/>
              <a:t>Anatomy and Physiology </a:t>
            </a:r>
            <a:r>
              <a:rPr lang="en-US" altLang="en-US" sz="2000" b="0" dirty="0"/>
              <a:t>(3 of 8)</a:t>
            </a:r>
          </a:p>
        </p:txBody>
      </p:sp>
      <p:sp>
        <p:nvSpPr>
          <p:cNvPr id="10243" name="Content Placeholder 2"/>
          <p:cNvSpPr>
            <a:spLocks noGrp="1"/>
          </p:cNvSpPr>
          <p:nvPr>
            <p:ph type="body" idx="1"/>
          </p:nvPr>
        </p:nvSpPr>
        <p:spPr/>
        <p:txBody>
          <a:bodyPr rIns="228600"/>
          <a:lstStyle/>
          <a:p>
            <a:pPr>
              <a:spcBef>
                <a:spcPct val="35000"/>
              </a:spcBef>
            </a:pPr>
            <a:r>
              <a:rPr lang="en-US" altLang="en-US" dirty="0"/>
              <a:t>Ovaries are a primary internal female reproductive organ.</a:t>
            </a:r>
          </a:p>
          <a:p>
            <a:pPr lvl="1">
              <a:spcBef>
                <a:spcPct val="35000"/>
              </a:spcBef>
            </a:pPr>
            <a:r>
              <a:rPr lang="en-US" altLang="en-US" dirty="0"/>
              <a:t>Lie on each side of lower abdomen</a:t>
            </a:r>
          </a:p>
          <a:p>
            <a:pPr lvl="1">
              <a:spcBef>
                <a:spcPct val="35000"/>
              </a:spcBef>
            </a:pPr>
            <a:r>
              <a:rPr lang="en-US" altLang="en-US" dirty="0"/>
              <a:t>Produce ovum (egg)</a:t>
            </a:r>
          </a:p>
          <a:p>
            <a:pPr>
              <a:spcBef>
                <a:spcPct val="35000"/>
              </a:spcBef>
            </a:pPr>
            <a:r>
              <a:rPr lang="en-US" altLang="en-US" dirty="0"/>
              <a:t>Fallopian tubes connect each ovary with the uterus.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dirty="0"/>
              <a:t>Anatomy and Physiology </a:t>
            </a:r>
            <a:r>
              <a:rPr lang="en-US" altLang="en-US" sz="2000" b="0" dirty="0"/>
              <a:t>(4 of 8)</a:t>
            </a:r>
          </a:p>
        </p:txBody>
      </p:sp>
      <p:sp>
        <p:nvSpPr>
          <p:cNvPr id="11267" name="Content Placeholder 2"/>
          <p:cNvSpPr>
            <a:spLocks noGrp="1"/>
          </p:cNvSpPr>
          <p:nvPr>
            <p:ph type="body" idx="1"/>
          </p:nvPr>
        </p:nvSpPr>
        <p:spPr/>
        <p:txBody>
          <a:bodyPr rIns="228600"/>
          <a:lstStyle/>
          <a:p>
            <a:pPr>
              <a:spcBef>
                <a:spcPct val="35000"/>
              </a:spcBef>
            </a:pPr>
            <a:r>
              <a:rPr lang="en-US" altLang="en-US" dirty="0"/>
              <a:t>Uterus is a muscular organ where the fetus grows.</a:t>
            </a:r>
          </a:p>
          <a:p>
            <a:pPr lvl="1">
              <a:spcBef>
                <a:spcPct val="35000"/>
              </a:spcBef>
            </a:pPr>
            <a:r>
              <a:rPr lang="en-US" altLang="en-US" dirty="0"/>
              <a:t>Narrowest part of uterus is the cervix</a:t>
            </a:r>
          </a:p>
          <a:p>
            <a:pPr lvl="1">
              <a:spcBef>
                <a:spcPct val="35000"/>
              </a:spcBef>
            </a:pPr>
            <a:r>
              <a:rPr lang="en-US" altLang="en-US" dirty="0"/>
              <a:t>Cervix opens into the vagina</a:t>
            </a:r>
          </a:p>
          <a:p>
            <a:pPr>
              <a:spcBef>
                <a:spcPct val="35000"/>
              </a:spcBef>
            </a:pPr>
            <a:r>
              <a:rPr lang="en-US" altLang="en-US" dirty="0"/>
              <a:t>Vagina is outermost cavity of woman</a:t>
            </a:r>
            <a:r>
              <a:rPr lang="ja-JP" altLang="en-US"/>
              <a:t>’</a:t>
            </a:r>
            <a:r>
              <a:rPr lang="en-US" altLang="ja-JP" dirty="0"/>
              <a:t>s reproductive system.</a:t>
            </a:r>
          </a:p>
          <a:p>
            <a:pPr lvl="1">
              <a:spcBef>
                <a:spcPct val="35000"/>
              </a:spcBef>
            </a:pPr>
            <a:r>
              <a:rPr lang="en-US" altLang="en-US" dirty="0"/>
              <a:t>Forms the lower part of birth canal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TotalTime>
  <Words>5152</Words>
  <Application>Microsoft Macintosh PowerPoint</Application>
  <PresentationFormat>Widescreen</PresentationFormat>
  <Paragraphs>663</Paragraphs>
  <Slides>73</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Times New Roman</vt:lpstr>
      <vt:lpstr>Wingdings</vt:lpstr>
      <vt:lpstr>Educational subjects 16x9</vt:lpstr>
      <vt:lpstr>Gynecologic Emergencies</vt:lpstr>
      <vt:lpstr>National EMS Education Standard Competencies (1 of 3)</vt:lpstr>
      <vt:lpstr>National EMS Education Standard Competencies (2 of 3)</vt:lpstr>
      <vt:lpstr>National EMS Education Standard Competencies (3 of 3)</vt:lpstr>
      <vt:lpstr>Introduction</vt:lpstr>
      <vt:lpstr>Anatomy and Physiology (1 of 8)</vt:lpstr>
      <vt:lpstr>Anatomy and Physiology (2 of 8)</vt:lpstr>
      <vt:lpstr>Anatomy and Physiology (3 of 8)</vt:lpstr>
      <vt:lpstr>Anatomy and Physiology (4 of 8)</vt:lpstr>
      <vt:lpstr>Anatomy and Physiology (5 of 8)</vt:lpstr>
      <vt:lpstr>Anatomy and Physiology (6 of 8)</vt:lpstr>
      <vt:lpstr>Anatomy and Physiology (7 of 8)</vt:lpstr>
      <vt:lpstr>Anatomy and Physiology (8 of 8)</vt:lpstr>
      <vt:lpstr>Pathophysiology</vt:lpstr>
      <vt:lpstr>Pelvic Inflammatory Disease (PID)</vt:lpstr>
      <vt:lpstr>Sexually Transmitted Diseases (1 of 3)</vt:lpstr>
      <vt:lpstr>Sexually Transmitted Diseases (2 of 3)</vt:lpstr>
      <vt:lpstr>Sexually Transmitted Diseases (3 of 3)</vt:lpstr>
      <vt:lpstr>Vaginal Bleeding</vt:lpstr>
      <vt:lpstr>Patient Assessment</vt:lpstr>
      <vt:lpstr>Scene Size-up (1 of 2)</vt:lpstr>
      <vt:lpstr>Scene Size-up (2 of 2)</vt:lpstr>
      <vt:lpstr>Primary Assessment (1 of 2)</vt:lpstr>
      <vt:lpstr>Primary Assessment (2 of 2)</vt:lpstr>
      <vt:lpstr>History Taking (1 of 4)</vt:lpstr>
      <vt:lpstr>History Taking (2 of 4)</vt:lpstr>
      <vt:lpstr>History Taking (3 of 4)</vt:lpstr>
      <vt:lpstr>History Taking (4 of 4)</vt:lpstr>
      <vt:lpstr>Secondary Assessment (1 of 4)</vt:lpstr>
      <vt:lpstr>Secondary Assessment (2 of 4)</vt:lpstr>
      <vt:lpstr>Secondary Assessment (3 of 4)</vt:lpstr>
      <vt:lpstr>Secondary Assessment (4 of 4)</vt:lpstr>
      <vt:lpstr>Reassessment (1 of 2)</vt:lpstr>
      <vt:lpstr>Reassessment (2 of 2)</vt:lpstr>
      <vt:lpstr>Emergency Medical Care (1 of 3)</vt:lpstr>
      <vt:lpstr>Emergency Medical Care (2 of 3)</vt:lpstr>
      <vt:lpstr>Emergency Medical Care (3 of 3)</vt:lpstr>
      <vt:lpstr>Assessment and Management of Specific Conditions</vt:lpstr>
      <vt:lpstr>Sexual Assault (1 of 5)</vt:lpstr>
      <vt:lpstr>Sexual Assault (2 of 5)</vt:lpstr>
      <vt:lpstr>Sexual Assault (3 of 5)</vt:lpstr>
      <vt:lpstr>Sexual Assault (4 of 5)</vt:lpstr>
      <vt:lpstr>Sexual Assault (5 of 5)</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39</cp:revision>
  <dcterms:created xsi:type="dcterms:W3CDTF">2019-03-08T18:11:57Z</dcterms:created>
  <dcterms:modified xsi:type="dcterms:W3CDTF">2020-12-18T17:16:36Z</dcterms:modified>
</cp:coreProperties>
</file>